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7" r:id="rId9"/>
    <p:sldId id="268" r:id="rId10"/>
    <p:sldId id="265" r:id="rId11"/>
    <p:sldId id="269" r:id="rId12"/>
    <p:sldId id="270" r:id="rId13"/>
    <p:sldId id="271" r:id="rId14"/>
    <p:sldId id="266" r:id="rId1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9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>
        <p:scale>
          <a:sx n="70" d="100"/>
          <a:sy n="7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operaci&#243;n\maec-cooperaci&#243;n-j.comins.-excell-din&#225;mic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operaci&#243;n\maec-cooperaci&#243;n-j.comins.-excell-din&#225;mico-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operaci&#243;n\maec-cooperaci&#243;n-j.comins.-excell-din&#225;mico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sad\Desktop\maec-cooperaci&#243;n-j.comins.-excell-din&#225;m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title>
      <c:tx>
        <c:rich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</a:defRPr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Índice de Estados Fallidos 2011</a:t>
            </a:r>
          </a:p>
        </c:rich>
      </c:tx>
      <c:layout>
        <c:manualLayout>
          <c:xMode val="edge"/>
          <c:yMode val="edge"/>
          <c:x val="0.23571522309711307"/>
          <c:y val="4.6795184239730697E-2"/>
        </c:manualLayout>
      </c:layout>
      <c:overlay val="1"/>
    </c:title>
    <c:view3D>
      <c:rotX val="0"/>
      <c:rotY val="10"/>
      <c:perspective val="0"/>
    </c:view3D>
    <c:plotArea>
      <c:layout>
        <c:manualLayout>
          <c:layoutTarget val="inner"/>
          <c:xMode val="edge"/>
          <c:yMode val="edge"/>
          <c:x val="0.15688670166229249"/>
          <c:y val="0.20004724409448849"/>
          <c:w val="0.75977996500437572"/>
          <c:h val="0.31433244937916738"/>
        </c:manualLayout>
      </c:layout>
      <c:bar3DChart>
        <c:barDir val="col"/>
        <c:grouping val="clustered"/>
        <c:ser>
          <c:idx val="0"/>
          <c:order val="0"/>
          <c:tx>
            <c:strRef>
              <c:f>Hoja6!$C$4</c:f>
              <c:strCache>
                <c:ptCount val="1"/>
                <c:pt idx="0">
                  <c:v>Somalia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delete val="1"/>
          </c:dLbls>
          <c:cat>
            <c:strRef>
              <c:f>Hoja6!$D$3:$O$3</c:f>
              <c:strCache>
                <c:ptCount val="12"/>
                <c:pt idx="0">
                  <c:v>Presiones demográficas</c:v>
                </c:pt>
                <c:pt idx="1">
                  <c:v>Refugiados y desplazados</c:v>
                </c:pt>
                <c:pt idx="2">
                  <c:v>Agravios colectivos</c:v>
                </c:pt>
                <c:pt idx="3">
                  <c:v>Fugas humanas</c:v>
                </c:pt>
                <c:pt idx="4">
                  <c:v>Desarrollo desigual</c:v>
                </c:pt>
                <c:pt idx="5">
                  <c:v>Economía</c:v>
                </c:pt>
                <c:pt idx="6">
                  <c:v>Deslegitimación del Estado</c:v>
                </c:pt>
                <c:pt idx="7">
                  <c:v>Servicios públicos</c:v>
                </c:pt>
                <c:pt idx="8">
                  <c:v>Derechos humanos</c:v>
                </c:pt>
                <c:pt idx="9">
                  <c:v>Aparatos de seguridad</c:v>
                </c:pt>
                <c:pt idx="10">
                  <c:v>Élites divididas</c:v>
                </c:pt>
                <c:pt idx="11">
                  <c:v>Intervención externa</c:v>
                </c:pt>
              </c:strCache>
            </c:strRef>
          </c:cat>
          <c:val>
            <c:numRef>
              <c:f>Hoja6!$D$4:$O$4</c:f>
              <c:numCache>
                <c:formatCode>#,##0.0\ _€</c:formatCode>
                <c:ptCount val="12"/>
                <c:pt idx="0">
                  <c:v>9.7000000000000011</c:v>
                </c:pt>
                <c:pt idx="1">
                  <c:v>9.9568965517241619</c:v>
                </c:pt>
                <c:pt idx="2">
                  <c:v>9.5</c:v>
                </c:pt>
                <c:pt idx="3">
                  <c:v>8.2062598528638997</c:v>
                </c:pt>
                <c:pt idx="4">
                  <c:v>8.4</c:v>
                </c:pt>
                <c:pt idx="5">
                  <c:v>9.3000000000000007</c:v>
                </c:pt>
                <c:pt idx="6">
                  <c:v>9.8000000000000007</c:v>
                </c:pt>
                <c:pt idx="7">
                  <c:v>9.4</c:v>
                </c:pt>
                <c:pt idx="8">
                  <c:v>9.7000000000000011</c:v>
                </c:pt>
                <c:pt idx="9">
                  <c:v>9.9643253657262303</c:v>
                </c:pt>
                <c:pt idx="10">
                  <c:v>9.8275862068965623</c:v>
                </c:pt>
                <c:pt idx="11">
                  <c:v>9.685632183908055</c:v>
                </c:pt>
              </c:numCache>
            </c:numRef>
          </c:val>
        </c:ser>
        <c:ser>
          <c:idx val="1"/>
          <c:order val="1"/>
          <c:tx>
            <c:strRef>
              <c:f>Hoja6!$C$5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elete val="1"/>
          </c:dLbls>
          <c:cat>
            <c:strRef>
              <c:f>Hoja6!$D$3:$O$3</c:f>
              <c:strCache>
                <c:ptCount val="12"/>
                <c:pt idx="0">
                  <c:v>Presiones demográficas</c:v>
                </c:pt>
                <c:pt idx="1">
                  <c:v>Refugiados y desplazados</c:v>
                </c:pt>
                <c:pt idx="2">
                  <c:v>Agravios colectivos</c:v>
                </c:pt>
                <c:pt idx="3">
                  <c:v>Fugas humanas</c:v>
                </c:pt>
                <c:pt idx="4">
                  <c:v>Desarrollo desigual</c:v>
                </c:pt>
                <c:pt idx="5">
                  <c:v>Economía</c:v>
                </c:pt>
                <c:pt idx="6">
                  <c:v>Deslegitimación del Estado</c:v>
                </c:pt>
                <c:pt idx="7">
                  <c:v>Servicios públicos</c:v>
                </c:pt>
                <c:pt idx="8">
                  <c:v>Derechos humanos</c:v>
                </c:pt>
                <c:pt idx="9">
                  <c:v>Aparatos de seguridad</c:v>
                </c:pt>
                <c:pt idx="10">
                  <c:v>Élites divididas</c:v>
                </c:pt>
                <c:pt idx="11">
                  <c:v>Intervención externa</c:v>
                </c:pt>
              </c:strCache>
            </c:strRef>
          </c:cat>
          <c:val>
            <c:numRef>
              <c:f>Hoja6!$D$5:$O$5</c:f>
              <c:numCache>
                <c:formatCode>#,##0.0\ _€</c:formatCode>
                <c:ptCount val="12"/>
                <c:pt idx="0">
                  <c:v>8.5</c:v>
                </c:pt>
                <c:pt idx="1">
                  <c:v>9.5803765020898695</c:v>
                </c:pt>
                <c:pt idx="2">
                  <c:v>9.8762931034482797</c:v>
                </c:pt>
                <c:pt idx="3">
                  <c:v>8.2000000000000011</c:v>
                </c:pt>
                <c:pt idx="4">
                  <c:v>9.1</c:v>
                </c:pt>
                <c:pt idx="5">
                  <c:v>6.4</c:v>
                </c:pt>
                <c:pt idx="6">
                  <c:v>9.3546454742303027</c:v>
                </c:pt>
                <c:pt idx="7">
                  <c:v>9</c:v>
                </c:pt>
                <c:pt idx="8">
                  <c:v>9.7000000000000011</c:v>
                </c:pt>
                <c:pt idx="9">
                  <c:v>9.5900502873563198</c:v>
                </c:pt>
                <c:pt idx="10">
                  <c:v>9.9250000000000007</c:v>
                </c:pt>
                <c:pt idx="11">
                  <c:v>9.5</c:v>
                </c:pt>
              </c:numCache>
            </c:numRef>
          </c:val>
        </c:ser>
        <c:ser>
          <c:idx val="2"/>
          <c:order val="2"/>
          <c:tx>
            <c:strRef>
              <c:f>Hoja6!$C$6</c:f>
              <c:strCache>
                <c:ptCount val="1"/>
                <c:pt idx="0">
                  <c:v>Yemen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elete val="1"/>
          </c:dLbls>
          <c:cat>
            <c:strRef>
              <c:f>Hoja6!$D$3:$O$3</c:f>
              <c:strCache>
                <c:ptCount val="12"/>
                <c:pt idx="0">
                  <c:v>Presiones demográficas</c:v>
                </c:pt>
                <c:pt idx="1">
                  <c:v>Refugiados y desplazados</c:v>
                </c:pt>
                <c:pt idx="2">
                  <c:v>Agravios colectivos</c:v>
                </c:pt>
                <c:pt idx="3">
                  <c:v>Fugas humanas</c:v>
                </c:pt>
                <c:pt idx="4">
                  <c:v>Desarrollo desigual</c:v>
                </c:pt>
                <c:pt idx="5">
                  <c:v>Economía</c:v>
                </c:pt>
                <c:pt idx="6">
                  <c:v>Deslegitimación del Estado</c:v>
                </c:pt>
                <c:pt idx="7">
                  <c:v>Servicios públicos</c:v>
                </c:pt>
                <c:pt idx="8">
                  <c:v>Derechos humanos</c:v>
                </c:pt>
                <c:pt idx="9">
                  <c:v>Aparatos de seguridad</c:v>
                </c:pt>
                <c:pt idx="10">
                  <c:v>Élites divididas</c:v>
                </c:pt>
                <c:pt idx="11">
                  <c:v>Intervención externa</c:v>
                </c:pt>
              </c:strCache>
            </c:strRef>
          </c:cat>
          <c:val>
            <c:numRef>
              <c:f>Hoja6!$D$6:$O$6</c:f>
              <c:numCache>
                <c:formatCode>#,##0.0\ _€</c:formatCode>
                <c:ptCount val="12"/>
                <c:pt idx="0">
                  <c:v>8.7000000000000011</c:v>
                </c:pt>
                <c:pt idx="1">
                  <c:v>8.3811455067920608</c:v>
                </c:pt>
                <c:pt idx="2">
                  <c:v>8.6</c:v>
                </c:pt>
                <c:pt idx="3">
                  <c:v>6.9</c:v>
                </c:pt>
                <c:pt idx="4">
                  <c:v>8.3000000000000007</c:v>
                </c:pt>
                <c:pt idx="5">
                  <c:v>7.7</c:v>
                </c:pt>
                <c:pt idx="6">
                  <c:v>8.6</c:v>
                </c:pt>
                <c:pt idx="7">
                  <c:v>8.7000000000000011</c:v>
                </c:pt>
                <c:pt idx="8">
                  <c:v>7.7293132990000402</c:v>
                </c:pt>
                <c:pt idx="9">
                  <c:v>9.3159809299895624</c:v>
                </c:pt>
                <c:pt idx="10">
                  <c:v>9.25632183908046</c:v>
                </c:pt>
                <c:pt idx="11">
                  <c:v>8.1637396418070125</c:v>
                </c:pt>
              </c:numCache>
            </c:numRef>
          </c:val>
        </c:ser>
        <c:dLbls>
          <c:showVal val="1"/>
        </c:dLbls>
        <c:gapWidth val="75"/>
        <c:shape val="box"/>
        <c:axId val="86284160"/>
        <c:axId val="86872064"/>
        <c:axId val="0"/>
      </c:bar3DChart>
      <c:catAx>
        <c:axId val="86284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25000"/>
                  </a:schemeClr>
                </a:solidFill>
              </a:defRPr>
            </a:pPr>
            <a:endParaRPr lang="es-ES"/>
          </a:p>
        </c:txPr>
        <c:crossAx val="86872064"/>
        <c:crosses val="autoZero"/>
        <c:auto val="1"/>
        <c:lblAlgn val="ctr"/>
        <c:lblOffset val="100"/>
      </c:catAx>
      <c:valAx>
        <c:axId val="86872064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86284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354986876640424"/>
          <c:y val="0.61998667474258062"/>
          <c:w val="0.14607305336832896"/>
          <c:h val="0.18093941382327258"/>
        </c:manualLayout>
      </c:layout>
      <c:txPr>
        <a:bodyPr/>
        <a:lstStyle/>
        <a:p>
          <a:pPr>
            <a:defRPr sz="800" b="1">
              <a:solidFill>
                <a:schemeClr val="bg2">
                  <a:lumMod val="25000"/>
                </a:schemeClr>
              </a:solidFill>
            </a:defRPr>
          </a:pPr>
          <a:endParaRPr lang="es-ES"/>
        </a:p>
      </c:txPr>
    </c:legend>
    <c:plotVisOnly val="1"/>
  </c:chart>
  <c:spPr>
    <a:noFill/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8.9217118862698175E-2"/>
          <c:y val="7.0833611501743499E-2"/>
          <c:w val="0.48291870249246588"/>
          <c:h val="0.6222221743652917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4"/>
            <c:explosion val="2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5"/>
              <c:layout>
                <c:manualLayout>
                  <c:x val="0.13271270414527533"/>
                  <c:y val="-0.1467892007485780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Hoja4!$C$68:$C$73</c:f>
              <c:strCache>
                <c:ptCount val="6"/>
                <c:pt idx="0">
                  <c:v>Educación</c:v>
                </c:pt>
                <c:pt idx="1">
                  <c:v>Salud</c:v>
                </c:pt>
                <c:pt idx="2">
                  <c:v>Programas/Pcas. pob. y salud reprod.</c:v>
                </c:pt>
                <c:pt idx="3">
                  <c:v>Gobierno y soc. civil</c:v>
                </c:pt>
                <c:pt idx="4">
                  <c:v>Otros serv./infraestr. soc.</c:v>
                </c:pt>
                <c:pt idx="5">
                  <c:v>Ayuda Humanitaria</c:v>
                </c:pt>
              </c:strCache>
            </c:strRef>
          </c:cat>
          <c:val>
            <c:numRef>
              <c:f>Hoja4!$M$68:$M$73</c:f>
              <c:numCache>
                <c:formatCode>0.00%</c:formatCode>
                <c:ptCount val="6"/>
                <c:pt idx="0">
                  <c:v>9.3879696204636574E-3</c:v>
                </c:pt>
                <c:pt idx="1">
                  <c:v>8.8345522319382849E-2</c:v>
                </c:pt>
                <c:pt idx="2">
                  <c:v>3.0372995364964239E-2</c:v>
                </c:pt>
                <c:pt idx="3">
                  <c:v>2.7357275464282359E-2</c:v>
                </c:pt>
                <c:pt idx="4">
                  <c:v>1.6121780505986043E-2</c:v>
                </c:pt>
                <c:pt idx="5">
                  <c:v>0.82841445672492131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8.5326050394184019E-2"/>
          <c:y val="0.71452706704253499"/>
          <c:w val="0.49257719826952218"/>
          <c:h val="0.25417144936868336"/>
        </c:manualLayout>
      </c:layout>
      <c:txPr>
        <a:bodyPr/>
        <a:lstStyle/>
        <a:p>
          <a:pPr rtl="0">
            <a:defRPr b="1">
              <a:solidFill>
                <a:schemeClr val="bg2">
                  <a:lumMod val="25000"/>
                </a:schemeClr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33955986055475845"/>
          <c:y val="9.3555250706906901E-2"/>
          <c:w val="0.52326457752638111"/>
          <c:h val="0.56299658097506955"/>
        </c:manualLayout>
      </c:layout>
      <c:lineChart>
        <c:grouping val="standard"/>
        <c:ser>
          <c:idx val="0"/>
          <c:order val="0"/>
          <c:tx>
            <c:strRef>
              <c:f>EVOLUCIÓN!$A$32</c:f>
              <c:strCache>
                <c:ptCount val="1"/>
                <c:pt idx="0">
                  <c:v>TOTAL YEMEN-SUDÁN-SOMALIA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ln>
                <a:solidFill>
                  <a:schemeClr val="bg1"/>
                </a:solidFill>
              </a:ln>
            </c:spPr>
          </c:marker>
          <c:cat>
            <c:multiLvlStrRef>
              <c:f>EVOLUCIÓN!#REF!</c:f>
            </c:multiLvlStrRef>
          </c:cat>
          <c:val>
            <c:numRef>
              <c:f>EVOLUCIÓN!$B$32:$E$32</c:f>
              <c:numCache>
                <c:formatCode>#,##0.00</c:formatCode>
                <c:ptCount val="4"/>
                <c:pt idx="0">
                  <c:v>12767001.359999999</c:v>
                </c:pt>
                <c:pt idx="1">
                  <c:v>23134426.099999998</c:v>
                </c:pt>
                <c:pt idx="2">
                  <c:v>63338698.303920053</c:v>
                </c:pt>
                <c:pt idx="3">
                  <c:v>25529640.493333336</c:v>
                </c:pt>
              </c:numCache>
            </c:numRef>
          </c:val>
        </c:ser>
        <c:ser>
          <c:idx val="1"/>
          <c:order val="1"/>
          <c:tx>
            <c:strRef>
              <c:f>EVOLUCIÓN!$A$33</c:f>
              <c:strCache>
                <c:ptCount val="1"/>
                <c:pt idx="0">
                  <c:v>TOTAL ÁFRICA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multiLvlStrRef>
              <c:f>EVOLUCIÓN!#REF!</c:f>
            </c:multiLvlStrRef>
          </c:cat>
          <c:val>
            <c:numRef>
              <c:f>EVOLUCIÓN!$B$33:$E$33</c:f>
              <c:numCache>
                <c:formatCode>#,##0.00</c:formatCode>
                <c:ptCount val="4"/>
                <c:pt idx="0">
                  <c:v>186673738</c:v>
                </c:pt>
                <c:pt idx="1">
                  <c:v>236909130</c:v>
                </c:pt>
                <c:pt idx="2">
                  <c:v>279684573</c:v>
                </c:pt>
                <c:pt idx="3">
                  <c:v>254336622</c:v>
                </c:pt>
              </c:numCache>
            </c:numRef>
          </c:val>
        </c:ser>
        <c:marker val="1"/>
        <c:axId val="199105152"/>
        <c:axId val="199527040"/>
      </c:lineChart>
      <c:catAx>
        <c:axId val="199105152"/>
        <c:scaling>
          <c:orientation val="minMax"/>
        </c:scaling>
        <c:axPos val="b"/>
        <c:numFmt formatCode="General" sourceLinked="1"/>
        <c:majorTickMark val="none"/>
        <c:tickLblPos val="nextTo"/>
        <c:crossAx val="199527040"/>
        <c:crosses val="autoZero"/>
        <c:auto val="1"/>
        <c:lblAlgn val="ctr"/>
        <c:lblOffset val="100"/>
      </c:catAx>
      <c:valAx>
        <c:axId val="199527040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#,##0" sourceLinked="0"/>
        <c:majorTickMark val="none"/>
        <c:tickLblPos val="nextTo"/>
        <c:crossAx val="19910515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32475814238579631"/>
          <c:y val="0.71439758375614248"/>
          <c:w val="0.57487206169713367"/>
          <c:h val="0.17162548220213131"/>
        </c:manualLayout>
      </c:layout>
    </c:legend>
    <c:plotVisOnly val="1"/>
  </c:chart>
  <c:txPr>
    <a:bodyPr/>
    <a:lstStyle/>
    <a:p>
      <a:pPr>
        <a:defRPr>
          <a:solidFill>
            <a:schemeClr val="bg1"/>
          </a:solidFill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3493366142709612"/>
          <c:y val="7.1941061919361532E-2"/>
          <c:w val="0.49974803175471832"/>
          <c:h val="0.87164833776825279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spPr>
              <a:solidFill>
                <a:schemeClr val="bg2">
                  <a:lumMod val="25000"/>
                </a:schemeClr>
              </a:solidFill>
            </c:spPr>
          </c:dPt>
          <c:dPt>
            <c:idx val="4"/>
            <c:explosion val="24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3"/>
              <c:layout>
                <c:manualLayout>
                  <c:x val="0.13726569173950121"/>
                  <c:y val="-0.1846769226462106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Hoja4!$C$94:$C$98</c:f>
              <c:strCache>
                <c:ptCount val="5"/>
                <c:pt idx="0">
                  <c:v>Educación</c:v>
                </c:pt>
                <c:pt idx="1">
                  <c:v>Gobierno y soc. civil</c:v>
                </c:pt>
                <c:pt idx="2">
                  <c:v>Salud</c:v>
                </c:pt>
                <c:pt idx="3">
                  <c:v>Ayuda Humanitaria</c:v>
                </c:pt>
                <c:pt idx="4">
                  <c:v>Otros</c:v>
                </c:pt>
              </c:strCache>
            </c:strRef>
          </c:cat>
          <c:val>
            <c:numRef>
              <c:f>Hoja4!$H$94:$H$98</c:f>
              <c:numCache>
                <c:formatCode>0.00%</c:formatCode>
                <c:ptCount val="5"/>
                <c:pt idx="0">
                  <c:v>7.5822249335316824E-2</c:v>
                </c:pt>
                <c:pt idx="1">
                  <c:v>7.5615581105983903E-2</c:v>
                </c:pt>
                <c:pt idx="2">
                  <c:v>6.2086186292679764E-2</c:v>
                </c:pt>
                <c:pt idx="3">
                  <c:v>0.66425523874118175</c:v>
                </c:pt>
                <c:pt idx="4">
                  <c:v>0.12222074452484018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010591625172952"/>
          <c:y val="0.1861731460749507"/>
          <c:w val="0.3053756211950473"/>
          <c:h val="0.38223641658788232"/>
        </c:manualLayout>
      </c:layout>
      <c:txPr>
        <a:bodyPr/>
        <a:lstStyle/>
        <a:p>
          <a:pPr rtl="0">
            <a:defRPr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0096659833494565"/>
          <c:y val="3.4465317244790412E-2"/>
          <c:w val="0.44422773230970558"/>
          <c:h val="0.79960991815747162"/>
        </c:manualLayout>
      </c:layout>
      <c:pieChart>
        <c:varyColors val="1"/>
        <c:ser>
          <c:idx val="1"/>
          <c:order val="1"/>
          <c:spPr>
            <a:solidFill>
              <a:schemeClr val="bg1">
                <a:lumMod val="65000"/>
              </a:schemeClr>
            </a:solidFill>
          </c:spPr>
          <c:explosion val="7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2442586150056764"/>
                  <c:y val="0.16762137397863458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  <c:showVal val="1"/>
            </c:dLbl>
            <c:dLbl>
              <c:idx val="1"/>
              <c:layout>
                <c:manualLayout>
                  <c:x val="0.17959772167216809"/>
                  <c:y val="-0.1450488535513318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showVal val="1"/>
            <c:showLeaderLines val="1"/>
          </c:dLbls>
          <c:cat>
            <c:numRef>
              <c:f>ONGD!$C$15:$C$16</c:f>
              <c:numCache>
                <c:formatCode>General</c:formatCode>
                <c:ptCount val="2"/>
              </c:numCache>
            </c:numRef>
          </c:cat>
          <c:val>
            <c:numRef>
              <c:f>ONGD!$I$15:$I$16</c:f>
              <c:numCache>
                <c:formatCode>0.00%</c:formatCode>
                <c:ptCount val="2"/>
                <c:pt idx="0">
                  <c:v>0.28516003369471432</c:v>
                </c:pt>
                <c:pt idx="1">
                  <c:v>0.71483996630528701</c:v>
                </c:pt>
              </c:numCache>
            </c:numRef>
          </c:val>
        </c:ser>
        <c:ser>
          <c:idx val="0"/>
          <c:order val="0"/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</c:spPr>
          </c:dPt>
          <c:cat>
            <c:strRef>
              <c:f>ONGD!$B$15:$B$16</c:f>
              <c:strCache>
                <c:ptCount val="2"/>
                <c:pt idx="0">
                  <c:v>TOTAL ONGD</c:v>
                </c:pt>
                <c:pt idx="1">
                  <c:v>TOTAL Otros</c:v>
                </c:pt>
              </c:strCache>
            </c:strRef>
          </c:cat>
          <c:val>
            <c:numRef>
              <c:f>ONGD!$I$15:$I$16</c:f>
              <c:numCache>
                <c:formatCode>0.00%</c:formatCode>
                <c:ptCount val="2"/>
                <c:pt idx="0">
                  <c:v>0.28516003369471432</c:v>
                </c:pt>
                <c:pt idx="1">
                  <c:v>0.71483996630528701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7750400395423725"/>
          <c:y val="0.64145344935680615"/>
          <c:w val="0.30283716835092112"/>
          <c:h val="0.17154820412190486"/>
        </c:manualLayout>
      </c:layout>
      <c:txPr>
        <a:bodyPr/>
        <a:lstStyle/>
        <a:p>
          <a:pPr rtl="0">
            <a:defRPr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4395619009060051"/>
          <c:y val="0.14099134263114518"/>
          <c:w val="0.81565860229526665"/>
          <c:h val="0.4570909973216874"/>
        </c:manualLayout>
      </c:layout>
      <c:lineChart>
        <c:grouping val="standard"/>
        <c:ser>
          <c:idx val="0"/>
          <c:order val="0"/>
          <c:tx>
            <c:strRef>
              <c:f>Hoja4!$C$4</c:f>
              <c:strCache>
                <c:ptCount val="1"/>
                <c:pt idx="0">
                  <c:v>Educación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ln>
                <a:solidFill>
                  <a:schemeClr val="bg1"/>
                </a:solidFill>
              </a:ln>
            </c:spPr>
          </c:marker>
          <c:dLbls>
            <c:delete val="1"/>
          </c:dLbls>
          <c:cat>
            <c:numRef>
              <c:f>'[maec-cooperación-j.comins.-excell-dinámico.xlsx]Hoja4'!$D$3,'[maec-cooperación-j.comins.-excell-dinámico.xlsx]Hoja4'!$F$3,'[maec-cooperación-j.comins.-excell-dinámico.xlsx]Hoja4'!$H$3,'[maec-cooperación-j.comins.-excell-dinámico.xlsx]Hoja4'!$J$3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'[maec-cooperación-j.comins.-excell-dinámico.xlsx]Hoja4'!$D$4,'[maec-cooperación-j.comins.-excell-dinámico.xlsx]Hoja4'!$F$4,'[maec-cooperación-j.comins.-excell-dinámico.xlsx]Hoja4'!$H$4,'[maec-cooperación-j.comins.-excell-dinámico.xlsx]Hoja4'!$J$4</c:f>
              <c:numCache>
                <c:formatCode>#,##0.00</c:formatCode>
                <c:ptCount val="4"/>
                <c:pt idx="0">
                  <c:v>2800000</c:v>
                </c:pt>
                <c:pt idx="1">
                  <c:v>12584</c:v>
                </c:pt>
                <c:pt idx="2">
                  <c:v>563431</c:v>
                </c:pt>
                <c:pt idx="3">
                  <c:v>4127098</c:v>
                </c:pt>
              </c:numCache>
            </c:numRef>
          </c:val>
        </c:ser>
        <c:ser>
          <c:idx val="1"/>
          <c:order val="1"/>
          <c:tx>
            <c:strRef>
              <c:f>Hoja4!$C$5</c:f>
              <c:strCache>
                <c:ptCount val="1"/>
                <c:pt idx="0">
                  <c:v>Salud</c:v>
                </c:pt>
              </c:strCache>
            </c:strRef>
          </c:tx>
          <c:dLbls>
            <c:delete val="1"/>
          </c:dLbls>
          <c:cat>
            <c:numRef>
              <c:f>'[maec-cooperación-j.comins.-excell-dinámico.xlsx]Hoja4'!$D$3,'[maec-cooperación-j.comins.-excell-dinámico.xlsx]Hoja4'!$F$3,'[maec-cooperación-j.comins.-excell-dinámico.xlsx]Hoja4'!$H$3,'[maec-cooperación-j.comins.-excell-dinámico.xlsx]Hoja4'!$J$3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'[maec-cooperación-j.comins.-excell-dinámico.xlsx]Hoja4'!$D$5,'[maec-cooperación-j.comins.-excell-dinámico.xlsx]Hoja4'!$F$5,'[maec-cooperación-j.comins.-excell-dinámico.xlsx]Hoja4'!$H$5,'[maec-cooperación-j.comins.-excell-dinámico.xlsx]Hoja4'!$J$5</c:f>
              <c:numCache>
                <c:formatCode>#,##0.00</c:formatCode>
                <c:ptCount val="4"/>
                <c:pt idx="0">
                  <c:v>1506865</c:v>
                </c:pt>
                <c:pt idx="1">
                  <c:v>129653</c:v>
                </c:pt>
                <c:pt idx="2">
                  <c:v>3762078.9525002381</c:v>
                </c:pt>
                <c:pt idx="3">
                  <c:v>784698</c:v>
                </c:pt>
              </c:numCache>
            </c:numRef>
          </c:val>
        </c:ser>
        <c:ser>
          <c:idx val="2"/>
          <c:order val="2"/>
          <c:tx>
            <c:strRef>
              <c:f>Hoja4!$C$8</c:f>
              <c:strCache>
                <c:ptCount val="1"/>
                <c:pt idx="0">
                  <c:v>Gobierno y soc. civil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elete val="1"/>
          </c:dLbls>
          <c:cat>
            <c:numRef>
              <c:f>'[maec-cooperación-j.comins.-excell-dinámico.xlsx]Hoja4'!$D$3,'[maec-cooperación-j.comins.-excell-dinámico.xlsx]Hoja4'!$F$3,'[maec-cooperación-j.comins.-excell-dinámico.xlsx]Hoja4'!$H$3,'[maec-cooperación-j.comins.-excell-dinámico.xlsx]Hoja4'!$J$3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'[maec-cooperación-j.comins.-excell-dinámico.xlsx]Hoja4'!$D$8,'[maec-cooperación-j.comins.-excell-dinámico.xlsx]Hoja4'!$D$8,'[maec-cooperación-j.comins.-excell-dinámico.xlsx]Hoja4'!$H$8,'[maec-cooperación-j.comins.-excell-dinámico.xlsx]Hoja4'!$J$8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6288876</c:v>
                </c:pt>
                <c:pt idx="3">
                  <c:v>3015000</c:v>
                </c:pt>
              </c:numCache>
            </c:numRef>
          </c:val>
        </c:ser>
        <c:ser>
          <c:idx val="3"/>
          <c:order val="3"/>
          <c:tx>
            <c:strRef>
              <c:f>Hoja4!$C$9</c:f>
              <c:strCache>
                <c:ptCount val="1"/>
                <c:pt idx="0">
                  <c:v>Otros serv./infraestr. soc.</c:v>
                </c:pt>
              </c:strCache>
            </c:strRef>
          </c:tx>
          <c:spPr>
            <a:ln>
              <a:solidFill>
                <a:schemeClr val="bg2">
                  <a:lumMod val="90000"/>
                </a:schemeClr>
              </a:solidFill>
            </a:ln>
          </c:spPr>
          <c:marker>
            <c:spPr>
              <a:ln>
                <a:solidFill>
                  <a:schemeClr val="bg2">
                    <a:lumMod val="90000"/>
                  </a:schemeClr>
                </a:solidFill>
              </a:ln>
            </c:spPr>
          </c:marker>
          <c:dLbls>
            <c:delete val="1"/>
          </c:dLbls>
          <c:cat>
            <c:numRef>
              <c:f>'[maec-cooperación-j.comins.-excell-dinámico.xlsx]Hoja4'!$D$3,'[maec-cooperación-j.comins.-excell-dinámico.xlsx]Hoja4'!$F$3,'[maec-cooperación-j.comins.-excell-dinámico.xlsx]Hoja4'!$H$3,'[maec-cooperación-j.comins.-excell-dinámico.xlsx]Hoja4'!$J$3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'[maec-cooperación-j.comins.-excell-dinámico.xlsx]Hoja4'!$D$9,'[maec-cooperación-j.comins.-excell-dinámico.xlsx]Hoja4'!$F$9,'[maec-cooperación-j.comins.-excell-dinámico.xlsx]Hoja4'!$H$9,'[maec-cooperación-j.comins.-excell-dinámico.xlsx]Hoja4'!$J$9</c:f>
              <c:numCache>
                <c:formatCode>#,##0.00</c:formatCode>
                <c:ptCount val="4"/>
                <c:pt idx="0">
                  <c:v>2614652</c:v>
                </c:pt>
                <c:pt idx="1">
                  <c:v>2614652</c:v>
                </c:pt>
                <c:pt idx="2">
                  <c:v>893275</c:v>
                </c:pt>
                <c:pt idx="3">
                  <c:v>52800</c:v>
                </c:pt>
              </c:numCache>
            </c:numRef>
          </c:val>
        </c:ser>
        <c:ser>
          <c:idx val="4"/>
          <c:order val="4"/>
          <c:tx>
            <c:strRef>
              <c:f>Hoja4!$C$13</c:f>
              <c:strCache>
                <c:ptCount val="1"/>
                <c:pt idx="0">
                  <c:v>Ayuda Humanitaria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pPr>
              <a:ln>
                <a:solidFill>
                  <a:schemeClr val="bg2">
                    <a:lumMod val="25000"/>
                  </a:schemeClr>
                </a:solidFill>
              </a:ln>
            </c:spPr>
          </c:marker>
          <c:dLbls>
            <c:delete val="1"/>
          </c:dLbls>
          <c:cat>
            <c:numRef>
              <c:f>'[maec-cooperación-j.comins.-excell-dinámico.xlsx]Hoja4'!$D$3,'[maec-cooperación-j.comins.-excell-dinámico.xlsx]Hoja4'!$F$3,'[maec-cooperación-j.comins.-excell-dinámico.xlsx]Hoja4'!$H$3,'[maec-cooperación-j.comins.-excell-dinámico.xlsx]Hoja4'!$J$3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'[maec-cooperación-j.comins.-excell-dinámico.xlsx]Hoja4'!$D$13,'[maec-cooperación-j.comins.-excell-dinámico.xlsx]Hoja4'!$F$13,'[maec-cooperación-j.comins.-excell-dinámico.xlsx]Hoja4'!$H$13,'[maec-cooperación-j.comins.-excell-dinámico.xlsx]Hoja4'!$J$13</c:f>
              <c:numCache>
                <c:formatCode>#,##0.00</c:formatCode>
                <c:ptCount val="4"/>
                <c:pt idx="0">
                  <c:v>3462973.3600000003</c:v>
                </c:pt>
                <c:pt idx="1">
                  <c:v>15592151.720000001</c:v>
                </c:pt>
                <c:pt idx="2">
                  <c:v>9992831.8737368006</c:v>
                </c:pt>
                <c:pt idx="3">
                  <c:v>10601915</c:v>
                </c:pt>
              </c:numCache>
            </c:numRef>
          </c:val>
        </c:ser>
        <c:dLbls>
          <c:showVal val="1"/>
        </c:dLbls>
        <c:marker val="1"/>
        <c:axId val="205627776"/>
        <c:axId val="205630080"/>
      </c:lineChart>
      <c:catAx>
        <c:axId val="205627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es-ES"/>
          </a:p>
        </c:txPr>
        <c:crossAx val="205630080"/>
        <c:crosses val="autoZero"/>
        <c:auto val="1"/>
        <c:lblAlgn val="ctr"/>
        <c:lblOffset val="100"/>
      </c:catAx>
      <c:valAx>
        <c:axId val="205630080"/>
        <c:scaling>
          <c:orientation val="minMax"/>
        </c:scaling>
        <c:axPos val="l"/>
        <c:numFmt formatCode="@" sourceLinked="0"/>
        <c:maj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25000"/>
                  </a:schemeClr>
                </a:solidFill>
              </a:defRPr>
            </a:pPr>
            <a:endParaRPr lang="es-ES"/>
          </a:p>
        </c:txPr>
        <c:crossAx val="205627776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s-ES"/>
              </a:p>
            </c:txPr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91747981574125E-2"/>
          <c:y val="0.73479349614739886"/>
          <c:w val="0.47679187116531385"/>
          <c:h val="0.20234515710592899"/>
        </c:manualLayout>
      </c:layout>
      <c:txPr>
        <a:bodyPr/>
        <a:lstStyle/>
        <a:p>
          <a:pPr>
            <a:defRPr sz="900"/>
          </a:pPr>
          <a:endParaRPr lang="es-ES"/>
        </a:p>
      </c:txPr>
    </c:legend>
    <c:plotVisOnly val="1"/>
  </c:chart>
  <c:spPr>
    <a:noFill/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/>
      <c:lineChart>
        <c:grouping val="standard"/>
        <c:ser>
          <c:idx val="0"/>
          <c:order val="0"/>
          <c:tx>
            <c:strRef>
              <c:f>PIRATERÍA!$D$2</c:f>
              <c:strCache>
                <c:ptCount val="1"/>
                <c:pt idx="0">
                  <c:v>Actos de piratería en África Oriental y Mar Arábigo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PIRATERÍA!$D$3:$G$3</c:f>
              <c:numCache>
                <c:formatCode>General</c:formatCode>
                <c:ptCount val="4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PIRATERÍA!$D$4:$G$4</c:f>
              <c:numCache>
                <c:formatCode>General</c:formatCode>
                <c:ptCount val="4"/>
                <c:pt idx="1">
                  <c:v>67</c:v>
                </c:pt>
                <c:pt idx="2">
                  <c:v>135</c:v>
                </c:pt>
                <c:pt idx="3">
                  <c:v>389</c:v>
                </c:pt>
              </c:numCache>
            </c:numRef>
          </c:val>
        </c:ser>
        <c:marker val="1"/>
        <c:axId val="207043968"/>
        <c:axId val="41419904"/>
      </c:lineChart>
      <c:catAx>
        <c:axId val="20704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419904"/>
        <c:crosses val="autoZero"/>
        <c:auto val="1"/>
        <c:lblAlgn val="ctr"/>
        <c:lblOffset val="100"/>
      </c:catAx>
      <c:valAx>
        <c:axId val="41419904"/>
        <c:scaling>
          <c:orientation val="minMax"/>
        </c:scaling>
        <c:axPos val="l"/>
        <c:majorGridlines>
          <c:spPr>
            <a:ln cmpd="thickThin">
              <a:solidFill>
                <a:prstClr val="white"/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207043968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31822655427983587"/>
          <c:y val="4.2482814803657329E-2"/>
          <c:w val="0.59145657012568909"/>
          <c:h val="0.73226381617626479"/>
        </c:manualLayout>
      </c:layout>
      <c:lineChart>
        <c:grouping val="standard"/>
        <c:ser>
          <c:idx val="0"/>
          <c:order val="0"/>
          <c:tx>
            <c:strRef>
              <c:f>EVOLUCIÓN!$A$29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EVOLUCIÓN!$B$28:$E$28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EVOLUCIÓN!$B$29:$E$29</c:f>
              <c:numCache>
                <c:formatCode>#,##0.00</c:formatCode>
                <c:ptCount val="4"/>
                <c:pt idx="0">
                  <c:v>107825</c:v>
                </c:pt>
                <c:pt idx="1">
                  <c:v>739057.38</c:v>
                </c:pt>
                <c:pt idx="2">
                  <c:v>2768958.3504157909</c:v>
                </c:pt>
                <c:pt idx="3">
                  <c:v>1160306.6666666681</c:v>
                </c:pt>
              </c:numCache>
            </c:numRef>
          </c:val>
        </c:ser>
        <c:marker val="1"/>
        <c:axId val="41426304"/>
        <c:axId val="41428480"/>
      </c:lineChart>
      <c:catAx>
        <c:axId val="41426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428480"/>
        <c:crosses val="autoZero"/>
        <c:auto val="1"/>
        <c:lblAlgn val="ctr"/>
        <c:lblOffset val="100"/>
      </c:catAx>
      <c:valAx>
        <c:axId val="41428480"/>
        <c:scaling>
          <c:orientation val="minMax"/>
          <c:max val="3000000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426304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2.2692694638867285E-2"/>
          <c:y val="0.86610433808008302"/>
          <c:w val="0.97730730536113253"/>
          <c:h val="0.11368245680602392"/>
        </c:manualLayout>
      </c:layout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7"/>
  <c:chart>
    <c:autoTitleDeleted val="1"/>
    <c:plotArea>
      <c:layout/>
      <c:lineChart>
        <c:grouping val="standard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INIC.PTARIAS!$E$2:$J$2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INIC.PTARIAS!$E$12:$J$12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40</c:v>
                </c:pt>
                <c:pt idx="3">
                  <c:v>41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marker val="1"/>
        <c:axId val="41452672"/>
        <c:axId val="41454208"/>
      </c:lineChart>
      <c:catAx>
        <c:axId val="41452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454208"/>
        <c:crosses val="autoZero"/>
        <c:auto val="1"/>
        <c:lblAlgn val="ctr"/>
        <c:lblOffset val="100"/>
      </c:catAx>
      <c:valAx>
        <c:axId val="4145420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452672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3349504376056992"/>
          <c:y val="1.6437648412227768E-2"/>
          <c:w val="0.72105167327087205"/>
          <c:h val="0.69415903767369636"/>
        </c:manualLayout>
      </c:layout>
      <c:lineChart>
        <c:grouping val="standard"/>
        <c:ser>
          <c:idx val="0"/>
          <c:order val="0"/>
          <c:tx>
            <c:strRef>
              <c:f>EVOLUCIÓN!$A$15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EVOLUCIÓN!$B$15:$E$15</c:f>
              <c:numCache>
                <c:formatCode>#,##0.00</c:formatCode>
                <c:ptCount val="4"/>
                <c:pt idx="0">
                  <c:v>9081343</c:v>
                </c:pt>
                <c:pt idx="1">
                  <c:v>14528305</c:v>
                </c:pt>
                <c:pt idx="2">
                  <c:v>22288637.455246136</c:v>
                </c:pt>
                <c:pt idx="3">
                  <c:v>18647871</c:v>
                </c:pt>
              </c:numCache>
            </c:numRef>
          </c:val>
        </c:ser>
        <c:ser>
          <c:idx val="1"/>
          <c:order val="1"/>
          <c:tx>
            <c:strRef>
              <c:f>EVOLUCIÓN!$A$16</c:f>
              <c:strCache>
                <c:ptCount val="1"/>
                <c:pt idx="0">
                  <c:v>CCAA - Comunidades Autónomas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EVOLUCIÓN!$B$16:$E$16</c:f>
              <c:numCache>
                <c:formatCode>#,##0.00</c:formatCode>
                <c:ptCount val="4"/>
                <c:pt idx="0">
                  <c:v>1985791</c:v>
                </c:pt>
                <c:pt idx="1">
                  <c:v>112584</c:v>
                </c:pt>
                <c:pt idx="2">
                  <c:v>240699.5</c:v>
                </c:pt>
                <c:pt idx="3">
                  <c:v>37292.53</c:v>
                </c:pt>
              </c:numCache>
            </c:numRef>
          </c:val>
        </c:ser>
        <c:ser>
          <c:idx val="2"/>
          <c:order val="2"/>
          <c:tx>
            <c:strRef>
              <c:f>EVOLUCIÓN!$A$17</c:f>
              <c:strCache>
                <c:ptCount val="1"/>
                <c:pt idx="0">
                  <c:v>EELL - Entidades Locales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EVOLUCIÓN!$B$17:$E$17</c:f>
              <c:numCache>
                <c:formatCode>#,##0.00</c:formatCode>
                <c:ptCount val="4"/>
                <c:pt idx="0">
                  <c:v>1336142.3600000001</c:v>
                </c:pt>
                <c:pt idx="1">
                  <c:v>4192151.7199999997</c:v>
                </c:pt>
                <c:pt idx="2">
                  <c:v>157031</c:v>
                </c:pt>
                <c:pt idx="3">
                  <c:v>126640</c:v>
                </c:pt>
              </c:numCache>
            </c:numRef>
          </c:val>
        </c:ser>
        <c:ser>
          <c:idx val="3"/>
          <c:order val="3"/>
          <c:tx>
            <c:strRef>
              <c:f>EVOLUCIÓN!$A$18</c:f>
              <c:strCache>
                <c:ptCount val="1"/>
                <c:pt idx="0">
                  <c:v>UNIV - Universidades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EVOLUCIÓN!$B$18:$E$18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15000</c:v>
                </c:pt>
              </c:numCache>
            </c:numRef>
          </c:val>
        </c:ser>
        <c:marker val="1"/>
        <c:axId val="41509632"/>
        <c:axId val="41511168"/>
      </c:lineChart>
      <c:catAx>
        <c:axId val="41509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511168"/>
        <c:crosses val="autoZero"/>
        <c:auto val="1"/>
        <c:lblAlgn val="ctr"/>
        <c:lblOffset val="100"/>
      </c:catAx>
      <c:valAx>
        <c:axId val="41511168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#,##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509632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8.8355614808231217E-2"/>
          <c:y val="0.81660390908946612"/>
          <c:w val="0.80124708365737163"/>
          <c:h val="0.15936896329684491"/>
        </c:manualLayout>
      </c:layout>
      <c:spPr>
        <a:ln>
          <a:noFill/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9.2554246109406754E-2"/>
          <c:y val="5.206128858311139E-2"/>
          <c:w val="0.59906078811755925"/>
          <c:h val="0.84447595253643948"/>
        </c:manualLayout>
      </c:layout>
      <c:lineChart>
        <c:grouping val="standard"/>
        <c:ser>
          <c:idx val="0"/>
          <c:order val="0"/>
          <c:tx>
            <c:strRef>
              <c:f>INIC.PTARIAS!$M$27</c:f>
              <c:strCache>
                <c:ptCount val="1"/>
                <c:pt idx="0">
                  <c:v>SEGURIDAD Y DEFENSA</c:v>
                </c:pt>
              </c:strCache>
            </c:strRef>
          </c:tx>
          <c:dLbls>
            <c:delete val="1"/>
          </c:dLbls>
          <c:cat>
            <c:numRef>
              <c:f>INIC.PTARIAS!$N$26:$U$26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INIC.PTARIAS!$N$27:$U$27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17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INIC.PTARIAS!$M$28</c:f>
              <c:strCache>
                <c:ptCount val="1"/>
                <c:pt idx="0">
                  <c:v>COOPERACIÓN PARA EL DESARROLLO-AA.HH</c:v>
                </c:pt>
              </c:strCache>
            </c:strRef>
          </c:tx>
          <c:dLbls>
            <c:delete val="1"/>
          </c:dLbls>
          <c:cat>
            <c:numRef>
              <c:f>INIC.PTARIAS!$N$26:$U$26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INIC.PTARIAS!$N$28:$U$28</c:f>
              <c:numCache>
                <c:formatCode>General</c:formatCode>
                <c:ptCount val="8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INIC.PTARIAS!$M$29</c:f>
              <c:strCache>
                <c:ptCount val="1"/>
                <c:pt idx="0">
                  <c:v>ECONÓMICO COMERCIAL</c:v>
                </c:pt>
              </c:strCache>
            </c:strRef>
          </c:tx>
          <c:dLbls>
            <c:delete val="1"/>
          </c:dLbls>
          <c:cat>
            <c:numRef>
              <c:f>INIC.PTARIAS!$N$26:$U$26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INIC.PTARIAS!$N$29:$U$29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INIC.PTARIAS!$M$30</c:f>
              <c:strCache>
                <c:ptCount val="1"/>
                <c:pt idx="0">
                  <c:v>COOPERACIÓN PARA EL DESARROLLO-OTROS</c:v>
                </c:pt>
              </c:strCache>
            </c:strRef>
          </c:tx>
          <c:dLbls>
            <c:delete val="1"/>
          </c:dLbls>
          <c:cat>
            <c:numRef>
              <c:f>INIC.PTARIAS!$N$26:$U$26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INIC.PTARIAS!$N$30:$U$30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marker val="1"/>
        <c:axId val="41529728"/>
        <c:axId val="41531264"/>
      </c:lineChart>
      <c:catAx>
        <c:axId val="41529728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531264"/>
        <c:crosses val="autoZero"/>
        <c:auto val="1"/>
        <c:lblAlgn val="ctr"/>
        <c:lblOffset val="100"/>
      </c:catAx>
      <c:valAx>
        <c:axId val="41531264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52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55215232495505"/>
          <c:y val="0.15759267488797549"/>
          <c:w val="0.35232687821011377"/>
          <c:h val="0.52278419681763721"/>
        </c:manualLayout>
      </c:layout>
      <c:txPr>
        <a:bodyPr/>
        <a:lstStyle/>
        <a:p>
          <a:pPr>
            <a:defRPr sz="10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ES"/>
        </a:p>
      </c:txPr>
    </c:legend>
    <c:plotVisOnly val="1"/>
  </c:chart>
  <c:spPr>
    <a:ln>
      <a:noFill/>
    </a:ln>
  </c:spPr>
  <c:txPr>
    <a:bodyPr/>
    <a:lstStyle/>
    <a:p>
      <a:pPr>
        <a:defRPr sz="9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26307353529961425"/>
          <c:y val="5.8271308187319189E-2"/>
          <c:w val="0.59673381452318885"/>
          <c:h val="0.57053128986973656"/>
        </c:manualLayout>
      </c:layout>
      <c:lineChart>
        <c:grouping val="standard"/>
        <c:ser>
          <c:idx val="0"/>
          <c:order val="0"/>
          <c:tx>
            <c:strRef>
              <c:f>EVOLUCIÓN!$A$7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EVOLUCIÓN!$B$6:$E$6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EVOLUCIÓN!$B$7:$E$7</c:f>
              <c:numCache>
                <c:formatCode>#,##0.00</c:formatCode>
                <c:ptCount val="4"/>
                <c:pt idx="0">
                  <c:v>0</c:v>
                </c:pt>
                <c:pt idx="1">
                  <c:v>3412328</c:v>
                </c:pt>
                <c:pt idx="2">
                  <c:v>37057320.028258301</c:v>
                </c:pt>
                <c:pt idx="3">
                  <c:v>5100000</c:v>
                </c:pt>
              </c:numCache>
            </c:numRef>
          </c:val>
        </c:ser>
        <c:ser>
          <c:idx val="1"/>
          <c:order val="1"/>
          <c:tx>
            <c:strRef>
              <c:f>EVOLUCIÓN!$A$8</c:f>
              <c:strCache>
                <c:ptCount val="1"/>
                <c:pt idx="0">
                  <c:v>CCAA - Comunidades Autónomas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EVOLUCIÓN!$B$6:$E$6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EVOLUCIÓN!$B$8:$E$8</c:f>
              <c:numCache>
                <c:formatCode>#,##0.00</c:formatCode>
                <c:ptCount val="4"/>
                <c:pt idx="0">
                  <c:v>255900</c:v>
                </c:pt>
                <c:pt idx="1">
                  <c:v>150000</c:v>
                </c:pt>
                <c:pt idx="2">
                  <c:v>641585.97</c:v>
                </c:pt>
                <c:pt idx="3">
                  <c:v>442530.29666666692</c:v>
                </c:pt>
              </c:numCache>
            </c:numRef>
          </c:val>
        </c:ser>
        <c:ser>
          <c:idx val="2"/>
          <c:order val="2"/>
          <c:tx>
            <c:strRef>
              <c:f>EVOLUCIÓN!$A$9</c:f>
              <c:strCache>
                <c:ptCount val="1"/>
                <c:pt idx="0">
                  <c:v>EELL - Entidades Locales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EVOLUCIÓN!$B$6:$E$6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EVOLUCIÓN!$B$9:$E$9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184466</c:v>
                </c:pt>
                <c:pt idx="3">
                  <c:v>0</c:v>
                </c:pt>
              </c:numCache>
            </c:numRef>
          </c:val>
        </c:ser>
        <c:marker val="1"/>
        <c:axId val="86928384"/>
        <c:axId val="88738048"/>
      </c:lineChart>
      <c:catAx>
        <c:axId val="86928384"/>
        <c:scaling>
          <c:orientation val="minMax"/>
        </c:scaling>
        <c:axPos val="b"/>
        <c:numFmt formatCode="General" sourceLinked="1"/>
        <c:majorTickMark val="none"/>
        <c:tickLblPos val="nextTo"/>
        <c:crossAx val="88738048"/>
        <c:crosses val="autoZero"/>
        <c:auto val="1"/>
        <c:lblAlgn val="ctr"/>
        <c:lblOffset val="100"/>
      </c:catAx>
      <c:valAx>
        <c:axId val="88738048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#,##0" sourceLinked="0"/>
        <c:majorTickMark val="none"/>
        <c:tickLblPos val="nextTo"/>
        <c:crossAx val="8692838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2718573057917103"/>
          <c:y val="0.73051448973441357"/>
          <c:w val="0.5456806649168856"/>
          <c:h val="0.22701626914659043"/>
        </c:manualLayout>
      </c:layout>
    </c:legend>
    <c:plotVisOnly val="1"/>
  </c:chart>
  <c:txPr>
    <a:bodyPr/>
    <a:lstStyle/>
    <a:p>
      <a:pPr>
        <a:defRPr b="1">
          <a:solidFill>
            <a:schemeClr val="bg1"/>
          </a:solidFill>
        </a:defRPr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3297215182313926"/>
          <c:y val="0.10127256391801882"/>
          <c:w val="0.78501768582558529"/>
          <c:h val="0.73226381617626479"/>
        </c:manualLayout>
      </c:layout>
      <c:lineChart>
        <c:grouping val="standard"/>
        <c:ser>
          <c:idx val="0"/>
          <c:order val="0"/>
          <c:tx>
            <c:strRef>
              <c:f>EVOLUCIÓN!$A$29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EVOLUCIÓN!$B$28:$E$28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EVOLUCIÓN!$B$29:$E$29</c:f>
              <c:numCache>
                <c:formatCode>#,##0.00</c:formatCode>
                <c:ptCount val="4"/>
                <c:pt idx="0">
                  <c:v>107825</c:v>
                </c:pt>
                <c:pt idx="1">
                  <c:v>739057.38</c:v>
                </c:pt>
                <c:pt idx="2">
                  <c:v>2768958.3504157909</c:v>
                </c:pt>
                <c:pt idx="3">
                  <c:v>1160306.6666666681</c:v>
                </c:pt>
              </c:numCache>
            </c:numRef>
          </c:val>
        </c:ser>
        <c:marker val="1"/>
        <c:axId val="41593088"/>
        <c:axId val="41603456"/>
      </c:lineChart>
      <c:catAx>
        <c:axId val="415930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603456"/>
        <c:crosses val="autoZero"/>
        <c:auto val="1"/>
        <c:lblAlgn val="ctr"/>
        <c:lblOffset val="100"/>
      </c:catAx>
      <c:valAx>
        <c:axId val="41603456"/>
        <c:scaling>
          <c:orientation val="minMax"/>
          <c:max val="3000000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41593088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8.8300978785718506E-2"/>
          <c:y val="0.89651411517882851"/>
          <c:w val="0.80346960688073799"/>
          <c:h val="9.9542832177138565E-2"/>
        </c:manualLayout>
      </c:layout>
      <c:txPr>
        <a:bodyPr/>
        <a:lstStyle/>
        <a:p>
          <a:pPr>
            <a:defRPr sz="900"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0.23690672831186291"/>
          <c:y val="0.1448903744705699"/>
          <c:w val="0.6041152696572214"/>
          <c:h val="0.61740479347635202"/>
        </c:manualLayout>
      </c:layout>
      <c:barChart>
        <c:barDir val="col"/>
        <c:grouping val="stacked"/>
        <c:ser>
          <c:idx val="0"/>
          <c:order val="0"/>
          <c:tx>
            <c:strRef>
              <c:f>ONGD!$C$20</c:f>
              <c:strCache>
                <c:ptCount val="1"/>
                <c:pt idx="0">
                  <c:v>ONGD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ONGD!$D$20:$G$20</c:f>
              <c:numCache>
                <c:formatCode>0.00%</c:formatCode>
                <c:ptCount val="4"/>
                <c:pt idx="0">
                  <c:v>0.39080000000000076</c:v>
                </c:pt>
                <c:pt idx="1">
                  <c:v>0</c:v>
                </c:pt>
                <c:pt idx="2">
                  <c:v>0.21500000000000025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ONGD!$C$21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ONGD!$D$21:$G$21</c:f>
              <c:numCache>
                <c:formatCode>0.00%</c:formatCode>
                <c:ptCount val="4"/>
                <c:pt idx="0">
                  <c:v>0.61000000000000065</c:v>
                </c:pt>
                <c:pt idx="1">
                  <c:v>1</c:v>
                </c:pt>
                <c:pt idx="2">
                  <c:v>0.78</c:v>
                </c:pt>
                <c:pt idx="3">
                  <c:v>1</c:v>
                </c:pt>
              </c:numCache>
            </c:numRef>
          </c:val>
        </c:ser>
        <c:overlap val="100"/>
        <c:axId val="89233280"/>
        <c:axId val="89234816"/>
      </c:barChart>
      <c:catAx>
        <c:axId val="89233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s-ES"/>
          </a:p>
        </c:txPr>
        <c:crossAx val="89234816"/>
        <c:crosses val="autoZero"/>
        <c:auto val="1"/>
        <c:lblAlgn val="ctr"/>
        <c:lblOffset val="100"/>
      </c:catAx>
      <c:valAx>
        <c:axId val="89234816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s-ES"/>
          </a:p>
        </c:txPr>
        <c:crossAx val="89233280"/>
        <c:crosses val="autoZero"/>
        <c:crossBetween val="between"/>
      </c:valAx>
      <c:spPr>
        <a:noFill/>
        <a:effectLst>
          <a:softEdge rad="127000"/>
        </a:effectLst>
      </c:spPr>
    </c:plotArea>
    <c:legend>
      <c:legendPos val="r"/>
      <c:layout>
        <c:manualLayout>
          <c:xMode val="edge"/>
          <c:yMode val="edge"/>
          <c:x val="0.13879292291876408"/>
          <c:y val="0.85201229801302591"/>
          <c:w val="0.48387097526788164"/>
          <c:h val="9.4019289453792093E-2"/>
        </c:manualLayout>
      </c:layout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4212826749434423"/>
          <c:y val="4.6458117528486234E-2"/>
          <c:w val="0.46618615666455182"/>
          <c:h val="0.6798546758494558"/>
        </c:manualLayout>
      </c:layout>
      <c:pieChart>
        <c:varyColors val="1"/>
        <c:ser>
          <c:idx val="0"/>
          <c:order val="0"/>
          <c:tx>
            <c:strRef>
              <c:f>Hoja4!$C$40</c:f>
              <c:strCache>
                <c:ptCount val="1"/>
                <c:pt idx="0">
                  <c:v>SECTORES CAD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4"/>
            <c:explosion val="2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spPr>
              <a:solidFill>
                <a:schemeClr val="bg2">
                  <a:lumMod val="25000"/>
                </a:schemeClr>
              </a:solidFill>
            </c:spPr>
          </c:dPt>
          <c:dLbls>
            <c:dLbl>
              <c:idx val="0"/>
              <c:layout>
                <c:manualLayout>
                  <c:x val="-4.206395597060313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594700818432131E-2"/>
                  <c:y val="-9.9474369383241654E-3"/>
                </c:manualLayout>
              </c:layout>
              <c:showVal val="1"/>
            </c:dLbl>
            <c:dLbl>
              <c:idx val="3"/>
              <c:layout>
                <c:manualLayout>
                  <c:x val="1.1295911198903984E-2"/>
                  <c:y val="3.0313290312345441E-2"/>
                </c:manualLayout>
              </c:layout>
              <c:showVal val="1"/>
            </c:dLbl>
            <c:dLbl>
              <c:idx val="4"/>
              <c:layout>
                <c:manualLayout>
                  <c:x val="-1.4962028004708999E-3"/>
                  <c:y val="1.4195584516177201E-2"/>
                </c:manualLayout>
              </c:layout>
              <c:showVal val="1"/>
            </c:dLbl>
            <c:dLbl>
              <c:idx val="5"/>
              <c:layout>
                <c:manualLayout>
                  <c:x val="0.15464821736495141"/>
                  <c:y val="-0.1684018542885671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Hoja4!$C$41:$C$46</c:f>
              <c:strCache>
                <c:ptCount val="6"/>
                <c:pt idx="0">
                  <c:v>Educación</c:v>
                </c:pt>
                <c:pt idx="1">
                  <c:v>Salud</c:v>
                </c:pt>
                <c:pt idx="2">
                  <c:v>Programas/Pcas. pob. y salud reprod.</c:v>
                </c:pt>
                <c:pt idx="3">
                  <c:v>Agricultura</c:v>
                </c:pt>
                <c:pt idx="4">
                  <c:v>Multisectorial</c:v>
                </c:pt>
                <c:pt idx="5">
                  <c:v>Ayuda Humanitaria</c:v>
                </c:pt>
              </c:strCache>
            </c:strRef>
          </c:cat>
          <c:val>
            <c:numRef>
              <c:f>Hoja4!$M$41:$M$46</c:f>
              <c:numCache>
                <c:formatCode>0.00%</c:formatCode>
                <c:ptCount val="6"/>
                <c:pt idx="0">
                  <c:v>4.0478531154280434E-2</c:v>
                </c:pt>
                <c:pt idx="1">
                  <c:v>2.4156075166329949E-2</c:v>
                </c:pt>
                <c:pt idx="2">
                  <c:v>4.8483306382998154E-3</c:v>
                </c:pt>
                <c:pt idx="3">
                  <c:v>3.5750472904386148E-2</c:v>
                </c:pt>
                <c:pt idx="4">
                  <c:v>6.3499951872799554E-2</c:v>
                </c:pt>
                <c:pt idx="5">
                  <c:v>0.83126663826390412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9.6465285875321632E-2"/>
          <c:y val="0.70749519396772953"/>
          <c:w val="0.5177337887068324"/>
          <c:h val="0.27398641712627297"/>
        </c:manualLayout>
      </c:layout>
      <c:txPr>
        <a:bodyPr/>
        <a:lstStyle/>
        <a:p>
          <a:pPr>
            <a:defRPr b="1">
              <a:solidFill>
                <a:schemeClr val="bg2">
                  <a:lumMod val="25000"/>
                </a:schemeClr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28634828074480129"/>
          <c:y val="1.6437648412227768E-2"/>
          <c:w val="0.56819823419672355"/>
          <c:h val="0.69415903767369591"/>
        </c:manualLayout>
      </c:layout>
      <c:lineChart>
        <c:grouping val="standard"/>
        <c:ser>
          <c:idx val="0"/>
          <c:order val="0"/>
          <c:tx>
            <c:strRef>
              <c:f>EVOLUCIÓN!$A$15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EVOLUCIÓN!$B$15:$E$15</c:f>
              <c:numCache>
                <c:formatCode>#,##0.00</c:formatCode>
                <c:ptCount val="4"/>
                <c:pt idx="0">
                  <c:v>9081343</c:v>
                </c:pt>
                <c:pt idx="1">
                  <c:v>14528305</c:v>
                </c:pt>
                <c:pt idx="2">
                  <c:v>22288637.455246136</c:v>
                </c:pt>
                <c:pt idx="3">
                  <c:v>18647871</c:v>
                </c:pt>
              </c:numCache>
            </c:numRef>
          </c:val>
        </c:ser>
        <c:ser>
          <c:idx val="1"/>
          <c:order val="1"/>
          <c:tx>
            <c:strRef>
              <c:f>EVOLUCIÓN!$A$16</c:f>
              <c:strCache>
                <c:ptCount val="1"/>
                <c:pt idx="0">
                  <c:v>CCAA - Comunidades Autónomas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EVOLUCIÓN!$B$16:$E$16</c:f>
              <c:numCache>
                <c:formatCode>#,##0.00</c:formatCode>
                <c:ptCount val="4"/>
                <c:pt idx="0">
                  <c:v>1985791</c:v>
                </c:pt>
                <c:pt idx="1">
                  <c:v>112584</c:v>
                </c:pt>
                <c:pt idx="2">
                  <c:v>240699.5</c:v>
                </c:pt>
                <c:pt idx="3">
                  <c:v>37292.53</c:v>
                </c:pt>
              </c:numCache>
            </c:numRef>
          </c:val>
        </c:ser>
        <c:ser>
          <c:idx val="2"/>
          <c:order val="2"/>
          <c:tx>
            <c:strRef>
              <c:f>EVOLUCIÓN!$A$17</c:f>
              <c:strCache>
                <c:ptCount val="1"/>
                <c:pt idx="0">
                  <c:v>EELL - Entidades Locales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EVOLUCIÓN!$B$17:$E$17</c:f>
              <c:numCache>
                <c:formatCode>#,##0.00</c:formatCode>
                <c:ptCount val="4"/>
                <c:pt idx="0">
                  <c:v>1336142.3600000001</c:v>
                </c:pt>
                <c:pt idx="1">
                  <c:v>4192151.7199999997</c:v>
                </c:pt>
                <c:pt idx="2">
                  <c:v>157031</c:v>
                </c:pt>
                <c:pt idx="3">
                  <c:v>126640</c:v>
                </c:pt>
              </c:numCache>
            </c:numRef>
          </c:val>
        </c:ser>
        <c:ser>
          <c:idx val="3"/>
          <c:order val="3"/>
          <c:tx>
            <c:strRef>
              <c:f>EVOLUCIÓN!$A$18</c:f>
              <c:strCache>
                <c:ptCount val="1"/>
                <c:pt idx="0">
                  <c:v>UNIV - Universidades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cat>
            <c:numRef>
              <c:f>EVOLUCIÓN!$B$14:$E$14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EVOLUCIÓN!$B$18:$E$18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15000</c:v>
                </c:pt>
              </c:numCache>
            </c:numRef>
          </c:val>
        </c:ser>
        <c:marker val="1"/>
        <c:axId val="94384512"/>
        <c:axId val="94386816"/>
      </c:lineChart>
      <c:catAx>
        <c:axId val="94384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94386816"/>
        <c:crosses val="autoZero"/>
        <c:auto val="1"/>
        <c:lblAlgn val="ctr"/>
        <c:lblOffset val="100"/>
      </c:catAx>
      <c:valAx>
        <c:axId val="94386816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#,##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94384512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19417710844857625"/>
          <c:y val="0.81660381323492581"/>
          <c:w val="0.70326411459141935"/>
          <c:h val="0.15936896329684491"/>
        </c:manualLayout>
      </c:layout>
      <c:spPr>
        <a:ln>
          <a:noFill/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0.17826726872052917"/>
          <c:y val="7.9116458588250713E-2"/>
          <c:w val="0.75353746328740423"/>
          <c:h val="0.62594878652488684"/>
        </c:manualLayout>
      </c:layout>
      <c:barChart>
        <c:barDir val="col"/>
        <c:grouping val="stacked"/>
        <c:ser>
          <c:idx val="0"/>
          <c:order val="0"/>
          <c:tx>
            <c:strRef>
              <c:f>ONGD!$C$23</c:f>
              <c:strCache>
                <c:ptCount val="1"/>
                <c:pt idx="0">
                  <c:v>ONGD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ONGD!$D$23:$G$23</c:f>
              <c:numCache>
                <c:formatCode>0.00%</c:formatCode>
                <c:ptCount val="4"/>
                <c:pt idx="0">
                  <c:v>0.98</c:v>
                </c:pt>
                <c:pt idx="1">
                  <c:v>0.96000000000000063</c:v>
                </c:pt>
                <c:pt idx="2">
                  <c:v>0.21000000000000021</c:v>
                </c:pt>
                <c:pt idx="3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ONGD!$C$24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ONGD!$D$24:$G$24</c:f>
              <c:numCache>
                <c:formatCode>0.00%</c:formatCode>
                <c:ptCount val="4"/>
                <c:pt idx="0">
                  <c:v>2.0000000000000011E-2</c:v>
                </c:pt>
                <c:pt idx="1">
                  <c:v>4.0000000000000022E-2</c:v>
                </c:pt>
                <c:pt idx="2">
                  <c:v>0.79</c:v>
                </c:pt>
                <c:pt idx="3">
                  <c:v>0.66000000000000125</c:v>
                </c:pt>
              </c:numCache>
            </c:numRef>
          </c:val>
        </c:ser>
        <c:overlap val="100"/>
        <c:axId val="103660928"/>
        <c:axId val="104209792"/>
      </c:barChart>
      <c:catAx>
        <c:axId val="103660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s-ES"/>
          </a:p>
        </c:txPr>
        <c:crossAx val="104209792"/>
        <c:crosses val="autoZero"/>
        <c:auto val="1"/>
        <c:lblAlgn val="ctr"/>
        <c:lblOffset val="100"/>
      </c:catAx>
      <c:valAx>
        <c:axId val="104209792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s-ES"/>
          </a:p>
        </c:txPr>
        <c:crossAx val="103660928"/>
        <c:crosses val="autoZero"/>
        <c:crossBetween val="between"/>
      </c:valAx>
      <c:spPr>
        <a:noFill/>
        <a:effectLst>
          <a:softEdge rad="127000"/>
        </a:effectLst>
      </c:spPr>
    </c:plotArea>
    <c:legend>
      <c:legendPos val="r"/>
      <c:layout>
        <c:manualLayout>
          <c:xMode val="edge"/>
          <c:yMode val="edge"/>
          <c:x val="0.19314163573886509"/>
          <c:y val="0.79488215888835956"/>
          <c:w val="0.64114679719420054"/>
          <c:h val="9.8957604262903967E-2"/>
        </c:manualLayout>
      </c:layout>
      <c:txPr>
        <a:bodyPr/>
        <a:lstStyle/>
        <a:p>
          <a:pPr>
            <a:defRPr sz="800"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19637427371782046"/>
          <c:y val="2.4474496639170902E-2"/>
          <c:w val="0.75508525557553374"/>
          <c:h val="0.70360216996810954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</c:spPr>
          </c:dPt>
          <c:dPt>
            <c:idx val="2"/>
            <c:spPr>
              <a:solidFill>
                <a:schemeClr val="bg1">
                  <a:lumMod val="95000"/>
                </a:schemeClr>
              </a:solidFill>
            </c:spPr>
          </c:dPt>
          <c:dPt>
            <c:idx val="3"/>
            <c:spPr>
              <a:solidFill>
                <a:schemeClr val="bg2">
                  <a:lumMod val="10000"/>
                </a:schemeClr>
              </a:solidFill>
            </c:spPr>
          </c:dPt>
          <c:dPt>
            <c:idx val="4"/>
            <c:explosion val="24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0626065652016869"/>
                  <c:y val="6.4646012180937573E-2"/>
                </c:manualLayout>
              </c:layout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es-ES"/>
                </a:p>
              </c:txPr>
            </c:dLbl>
            <c:dLbl>
              <c:idx val="3"/>
              <c:layout>
                <c:manualLayout>
                  <c:x val="0.15796658743484918"/>
                  <c:y val="-0.144229007225591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Hoja4!$C$22:$C$26</c:f>
              <c:strCache>
                <c:ptCount val="5"/>
                <c:pt idx="0">
                  <c:v>Educación</c:v>
                </c:pt>
                <c:pt idx="1">
                  <c:v>Gobierno y soc. civil</c:v>
                </c:pt>
                <c:pt idx="2">
                  <c:v>Otros serv./infraestr. soc.</c:v>
                </c:pt>
                <c:pt idx="3">
                  <c:v>Ayuda Humanitaria</c:v>
                </c:pt>
                <c:pt idx="4">
                  <c:v>Otros</c:v>
                </c:pt>
              </c:strCache>
            </c:strRef>
          </c:cat>
          <c:val>
            <c:numRef>
              <c:f>Hoja4!$D$22:$D$26</c:f>
              <c:numCache>
                <c:formatCode>0.00%</c:formatCode>
                <c:ptCount val="5"/>
                <c:pt idx="0">
                  <c:v>0.1031362989345385</c:v>
                </c:pt>
                <c:pt idx="1">
                  <c:v>0.12788922896214897</c:v>
                </c:pt>
                <c:pt idx="2">
                  <c:v>8.4885531455819743E-2</c:v>
                </c:pt>
                <c:pt idx="3">
                  <c:v>0.54501925354673064</c:v>
                </c:pt>
                <c:pt idx="4">
                  <c:v>0.13906968710076337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9.5413454204532719E-2"/>
          <c:y val="0.74718255372109066"/>
          <c:w val="0.65717876459819713"/>
          <c:h val="0.18030283160517549"/>
        </c:manualLayout>
      </c:layout>
      <c:txPr>
        <a:bodyPr/>
        <a:lstStyle/>
        <a:p>
          <a:pPr>
            <a:defRPr sz="1000" b="1">
              <a:solidFill>
                <a:schemeClr val="bg2">
                  <a:lumMod val="25000"/>
                </a:schemeClr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7"/>
  <c:chart>
    <c:autoTitleDeleted val="1"/>
    <c:plotArea>
      <c:layout>
        <c:manualLayout>
          <c:layoutTarget val="inner"/>
          <c:xMode val="edge"/>
          <c:yMode val="edge"/>
          <c:x val="0.31822655427983565"/>
          <c:y val="4.2482814803657301E-2"/>
          <c:w val="0.59145657012568931"/>
          <c:h val="0.73226381617626479"/>
        </c:manualLayout>
      </c:layout>
      <c:lineChart>
        <c:grouping val="standard"/>
        <c:ser>
          <c:idx val="0"/>
          <c:order val="0"/>
          <c:tx>
            <c:strRef>
              <c:f>EVOLUCIÓN!$A$29</c:f>
              <c:strCache>
                <c:ptCount val="1"/>
                <c:pt idx="0">
                  <c:v>AGE - Administración General del Estado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EVOLUCIÓN!$B$28:$E$28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EVOLUCIÓN!$B$29:$E$29</c:f>
              <c:numCache>
                <c:formatCode>#,##0.00</c:formatCode>
                <c:ptCount val="4"/>
                <c:pt idx="0">
                  <c:v>107825</c:v>
                </c:pt>
                <c:pt idx="1">
                  <c:v>739057.38</c:v>
                </c:pt>
                <c:pt idx="2">
                  <c:v>2768958.3504157928</c:v>
                </c:pt>
                <c:pt idx="3">
                  <c:v>1160306.6666666681</c:v>
                </c:pt>
              </c:numCache>
            </c:numRef>
          </c:val>
        </c:ser>
        <c:marker val="1"/>
        <c:axId val="107034112"/>
        <c:axId val="107336064"/>
      </c:lineChart>
      <c:catAx>
        <c:axId val="1070341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107336064"/>
        <c:crosses val="autoZero"/>
        <c:auto val="1"/>
        <c:lblAlgn val="ctr"/>
        <c:lblOffset val="100"/>
      </c:catAx>
      <c:valAx>
        <c:axId val="107336064"/>
        <c:scaling>
          <c:orientation val="minMax"/>
          <c:max val="3000000"/>
        </c:scaling>
        <c:axPos val="l"/>
        <c:majorGridlines>
          <c:spPr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s-ES"/>
          </a:p>
        </c:txPr>
        <c:crossAx val="107034112"/>
        <c:crosses val="autoZero"/>
        <c:crossBetween val="between"/>
        <c:dispUnits>
          <c:builtInUnit val="millions"/>
          <c:dispUnitsLbl>
            <c:layout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0.21865847193129834"/>
          <c:y val="0.8479487457655589"/>
          <c:w val="0.74816647129374569"/>
          <c:h val="9.9542832177138565E-2"/>
        </c:manualLayout>
      </c:layout>
      <c:txPr>
        <a:bodyPr/>
        <a:lstStyle/>
        <a:p>
          <a:pPr>
            <a:defRPr sz="900"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"/>
  <c:chart>
    <c:plotArea>
      <c:layout>
        <c:manualLayout>
          <c:layoutTarget val="inner"/>
          <c:xMode val="edge"/>
          <c:yMode val="edge"/>
          <c:x val="0.13403150014967255"/>
          <c:y val="5.6101902241211872E-2"/>
          <c:w val="0.64922030292001465"/>
          <c:h val="0.67401776042485473"/>
        </c:manualLayout>
      </c:layout>
      <c:barChart>
        <c:barDir val="col"/>
        <c:grouping val="stacked"/>
        <c:ser>
          <c:idx val="0"/>
          <c:order val="0"/>
          <c:tx>
            <c:strRef>
              <c:f>ONGD!$C$26</c:f>
              <c:strCache>
                <c:ptCount val="1"/>
                <c:pt idx="0">
                  <c:v>ONGD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ONGD!$D$26:$G$26</c:f>
              <c:numCache>
                <c:formatCode>0.00%</c:formatCode>
                <c:ptCount val="4"/>
                <c:pt idx="0">
                  <c:v>1</c:v>
                </c:pt>
                <c:pt idx="1">
                  <c:v>0.67650000000000099</c:v>
                </c:pt>
                <c:pt idx="2">
                  <c:v>0.36110000000000031</c:v>
                </c:pt>
                <c:pt idx="3">
                  <c:v>0.53149999999999997</c:v>
                </c:pt>
              </c:numCache>
            </c:numRef>
          </c:val>
        </c:ser>
        <c:ser>
          <c:idx val="1"/>
          <c:order val="1"/>
          <c:tx>
            <c:strRef>
              <c:f>ONGD!$C$27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cat>
            <c:numRef>
              <c:f>ONGD!$D$19:$G$19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ONGD!$D$27:$G$27</c:f>
              <c:numCache>
                <c:formatCode>0.00%</c:formatCode>
                <c:ptCount val="4"/>
                <c:pt idx="0">
                  <c:v>0</c:v>
                </c:pt>
                <c:pt idx="1">
                  <c:v>0.32350000000000056</c:v>
                </c:pt>
                <c:pt idx="2">
                  <c:v>0.63890000000000124</c:v>
                </c:pt>
                <c:pt idx="3">
                  <c:v>0.46850000000000008</c:v>
                </c:pt>
              </c:numCache>
            </c:numRef>
          </c:val>
        </c:ser>
        <c:overlap val="100"/>
        <c:axId val="117198848"/>
        <c:axId val="117201536"/>
      </c:barChart>
      <c:catAx>
        <c:axId val="117198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solidFill>
                  <a:schemeClr val="bg1"/>
                </a:solidFill>
              </a:defRPr>
            </a:pPr>
            <a:endParaRPr lang="es-ES"/>
          </a:p>
        </c:txPr>
        <c:crossAx val="117201536"/>
        <c:crosses val="autoZero"/>
        <c:auto val="1"/>
        <c:lblAlgn val="ctr"/>
        <c:lblOffset val="100"/>
      </c:catAx>
      <c:valAx>
        <c:axId val="117201536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es-ES"/>
          </a:p>
        </c:txPr>
        <c:crossAx val="117198848"/>
        <c:crosses val="autoZero"/>
        <c:crossBetween val="between"/>
      </c:valAx>
      <c:spPr>
        <a:noFill/>
        <a:effectLst>
          <a:softEdge rad="127000"/>
        </a:effectLst>
      </c:spPr>
    </c:plotArea>
    <c:legend>
      <c:legendPos val="r"/>
      <c:layout>
        <c:manualLayout>
          <c:xMode val="edge"/>
          <c:yMode val="edge"/>
          <c:x val="0.21174493428405924"/>
          <c:y val="0.85171108633172665"/>
          <c:w val="0.48683448494307152"/>
          <c:h val="6.5736913636491034E-2"/>
        </c:manualLayout>
      </c:layout>
      <c:txPr>
        <a:bodyPr/>
        <a:lstStyle/>
        <a:p>
          <a:pPr>
            <a:defRPr sz="800" b="1">
              <a:solidFill>
                <a:schemeClr val="bg1"/>
              </a:solidFill>
            </a:defRPr>
          </a:pPr>
          <a:endParaRPr lang="es-ES"/>
        </a:p>
      </c:txPr>
    </c:legend>
    <c:plotVisOnly val="1"/>
  </c:chart>
  <c:spPr>
    <a:noFill/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0.02292</cdr:x>
      <cdr:y>0.86111</cdr:y>
    </cdr:from>
    <cdr:to>
      <cdr:x>0.45</cdr:x>
      <cdr:y>0.94097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4775" y="2362199"/>
          <a:ext cx="19526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800" b="1" dirty="0">
              <a:solidFill>
                <a:schemeClr val="bg2">
                  <a:lumMod val="25000"/>
                </a:schemeClr>
              </a:solidFill>
            </a:rPr>
            <a:t>Fuente:</a:t>
          </a:r>
          <a:r>
            <a:rPr lang="es-ES" sz="800" b="1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Foreign</a:t>
          </a:r>
          <a:r>
            <a:rPr lang="es-ES" sz="800" b="1" i="1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Policy</a:t>
          </a:r>
          <a:r>
            <a:rPr lang="es-ES" sz="800" b="1" i="1" baseline="0" dirty="0">
              <a:solidFill>
                <a:schemeClr val="bg2">
                  <a:lumMod val="25000"/>
                </a:schemeClr>
              </a:solidFill>
            </a:rPr>
            <a:t>/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The</a:t>
          </a:r>
          <a:r>
            <a:rPr lang="es-ES" sz="800" b="1" i="1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Fund</a:t>
          </a:r>
          <a:r>
            <a:rPr lang="es-ES" sz="800" b="1" i="1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for</a:t>
          </a:r>
          <a:r>
            <a:rPr lang="es-ES" sz="800" b="1" i="1" baseline="0" dirty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es-ES" sz="800" b="1" i="1" baseline="0" dirty="0" err="1">
              <a:solidFill>
                <a:schemeClr val="bg2">
                  <a:lumMod val="25000"/>
                </a:schemeClr>
              </a:solidFill>
            </a:rPr>
            <a:t>Peace</a:t>
          </a:r>
          <a:endParaRPr lang="es-ES" sz="800" b="1" i="1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EB3C66-6A81-4C96-A2E0-CE2F4997CD3B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2116CC-7302-49C4-BA53-90BF3570B6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16CC-7302-49C4-BA53-90BF3570B67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23894A">
                <a:alpha val="8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5450-C188-4FC8-82F7-4339E7E0D009}" type="datetimeFigureOut">
              <a:rPr lang="es-ES" smtClean="0"/>
              <a:pPr/>
              <a:t>08/06/2013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9977-920F-49E9-8035-B035505438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greso.es/portal/page/portal/Congreso/Congreso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maec.es/es/MenuPpal/CooperacionInternacional/EstadisticasAOD/Paginas/estadisticas_ayudaoficialdesarrollo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undforpeace.org/global/?q=fsi-grid2011" TargetMode="External"/><Relationship Id="rId5" Type="http://schemas.openxmlformats.org/officeDocument/2006/relationships/hyperlink" Target="http://hdr.undp.org/es/datos/perfiles/" TargetMode="External"/><Relationship Id="rId4" Type="http://schemas.openxmlformats.org/officeDocument/2006/relationships/hyperlink" Target="http://datos.bancomundial.org/pais" TargetMode="External"/><Relationship Id="rId9" Type="http://schemas.openxmlformats.org/officeDocument/2006/relationships/hyperlink" Target="http://www.unita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0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1.jpeg"/><Relationship Id="rId10" Type="http://schemas.openxmlformats.org/officeDocument/2006/relationships/image" Target="../media/image12.jpeg"/><Relationship Id="rId4" Type="http://schemas.openxmlformats.org/officeDocument/2006/relationships/chart" Target="../charts/chart11.xm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23894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42976" y="292893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Máster en Estudios Árabes e Islámicos Contemporáneos</a:t>
            </a:r>
            <a:endParaRPr lang="es-ES" sz="24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6215074" cy="571480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es-ES" sz="1400" b="1" cap="small" dirty="0" smtClean="0">
                <a:solidFill>
                  <a:schemeClr val="tx1"/>
                </a:solidFill>
              </a:rPr>
              <a:t>Relaciones Culturales y de Cooperación entre España y el Mundo Árabe y Musulmán</a:t>
            </a:r>
            <a:endParaRPr lang="es-ES" sz="1400" b="1" cap="small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3929066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COOPERACIÓN ESPAÑOLA EN LOS ESTADOS FALLIDOS</a:t>
            </a:r>
          </a:p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Somalia, Sudán y Yemen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72330" y="492919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J. COMINS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uam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214422"/>
            <a:ext cx="4500594" cy="141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683568" y="1412776"/>
            <a:ext cx="7776864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b="0" dirty="0" smtClean="0"/>
              <a:t>“</a:t>
            </a:r>
            <a:r>
              <a:rPr lang="es-ES" dirty="0" smtClean="0"/>
              <a:t>Securitización</a:t>
            </a:r>
            <a:r>
              <a:rPr lang="es-ES" b="0" dirty="0" smtClean="0"/>
              <a:t>”</a:t>
            </a:r>
            <a:r>
              <a:rPr lang="es-ES" b="0" dirty="0" smtClean="0">
                <a:solidFill>
                  <a:srgbClr val="FF0000"/>
                </a:solidFill>
              </a:rPr>
              <a:t> </a:t>
            </a:r>
            <a:r>
              <a:rPr lang="es-ES" b="0" dirty="0" smtClean="0"/>
              <a:t>de la ayuda, sobre todo en los casos de Somalia y Yemen. </a:t>
            </a:r>
          </a:p>
          <a:p>
            <a:pPr algn="just">
              <a:buFont typeface="Wingdings" pitchFamily="2" charset="2"/>
              <a:buChar char="Ø"/>
            </a:pPr>
            <a:r>
              <a:rPr lang="es-ES" b="0" dirty="0" smtClean="0"/>
              <a:t> </a:t>
            </a:r>
            <a:r>
              <a:rPr lang="es-ES" dirty="0" smtClean="0"/>
              <a:t>Falta de aprovechamiento de las ventajas comparativas </a:t>
            </a:r>
            <a:r>
              <a:rPr lang="es-ES" b="0" dirty="0" smtClean="0"/>
              <a:t>de la ayuda bilateral española (</a:t>
            </a:r>
            <a:r>
              <a:rPr lang="es-ES" dirty="0" smtClean="0"/>
              <a:t>gobernanza democrática</a:t>
            </a:r>
            <a:r>
              <a:rPr lang="es-ES" b="0" dirty="0" smtClean="0"/>
              <a:t>) en el caso de Sudán. PAE Sudán 2006-2008. </a:t>
            </a:r>
          </a:p>
          <a:p>
            <a:pPr>
              <a:buFont typeface="Wingdings" pitchFamily="2" charset="2"/>
              <a:buChar char="Ø"/>
            </a:pPr>
            <a:r>
              <a:rPr lang="es-ES" b="0" dirty="0" smtClean="0"/>
              <a:t> Porcentaje muy elevado </a:t>
            </a:r>
            <a:r>
              <a:rPr lang="es-ES" dirty="0" smtClean="0"/>
              <a:t>de ayuda humanitaria y de emergencia</a:t>
            </a:r>
            <a:r>
              <a:rPr lang="es-ES" b="0" dirty="0" smtClean="0"/>
              <a:t>, y por tanto, poco orientado a crear condiciones estructurales de desarrollo. </a:t>
            </a:r>
          </a:p>
          <a:p>
            <a:pPr>
              <a:buFont typeface="Wingdings" pitchFamily="2" charset="2"/>
              <a:buChar char="Ø"/>
            </a:pPr>
            <a:r>
              <a:rPr lang="es-ES" b="0" dirty="0" smtClean="0"/>
              <a:t> </a:t>
            </a:r>
            <a:r>
              <a:rPr lang="es-ES" dirty="0" smtClean="0"/>
              <a:t>Ausencia de una estrategia </a:t>
            </a:r>
            <a:r>
              <a:rPr lang="es-ES" b="0" dirty="0" smtClean="0"/>
              <a:t>decidida y</a:t>
            </a:r>
            <a:r>
              <a:rPr lang="es-ES" dirty="0" smtClean="0"/>
              <a:t> </a:t>
            </a:r>
            <a:r>
              <a:rPr lang="es-ES" b="0" dirty="0" smtClean="0"/>
              <a:t>coherente hacia los países araboislámicos del Cuerno de África.</a:t>
            </a:r>
          </a:p>
          <a:p>
            <a:endParaRPr lang="es-ES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620688"/>
            <a:ext cx="3600400" cy="64294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9552" y="548680"/>
            <a:ext cx="4176464" cy="64807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Apéndices:</a:t>
            </a:r>
          </a:p>
        </p:txBody>
      </p:sp>
      <p:pic>
        <p:nvPicPr>
          <p:cNvPr id="7" name="6 Imagen" descr="maec-cooperación-j.comins.-somalia-i.parlamentari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7344816" cy="4707629"/>
          </a:xfrm>
          <a:prstGeom prst="rect">
            <a:avLst/>
          </a:prstGeom>
        </p:spPr>
      </p:pic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95936" y="548680"/>
            <a:ext cx="3960440" cy="576064"/>
          </a:xfrm>
        </p:spPr>
        <p:txBody>
          <a:bodyPr>
            <a:noAutofit/>
          </a:bodyPr>
          <a:lstStyle/>
          <a:p>
            <a:pPr algn="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Iniciativas Parlamentarias Clasificadas por Tipo y Materias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9552" y="548680"/>
            <a:ext cx="4176464" cy="64807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Apéndices:</a:t>
            </a:r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23928" y="620688"/>
            <a:ext cx="3960440" cy="576064"/>
          </a:xfrm>
        </p:spPr>
        <p:txBody>
          <a:bodyPr>
            <a:noAutofit/>
          </a:bodyPr>
          <a:lstStyle/>
          <a:p>
            <a:pPr algn="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Iniciativas Parlamentarias Clasificadas por Tipo y Materias</a:t>
            </a:r>
          </a:p>
        </p:txBody>
      </p:sp>
      <p:pic>
        <p:nvPicPr>
          <p:cNvPr id="10" name="9 Imagen" descr="maec-cooperación-j.comins.-sudán-i.parlamentari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722713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9552" y="548680"/>
            <a:ext cx="4176464" cy="64807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Apéndices:</a:t>
            </a:r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923928" y="620688"/>
            <a:ext cx="3960440" cy="576064"/>
          </a:xfrm>
        </p:spPr>
        <p:txBody>
          <a:bodyPr>
            <a:noAutofit/>
          </a:bodyPr>
          <a:lstStyle/>
          <a:p>
            <a:pPr algn="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Iniciativas Parlamentarias Clasificadas por Tipo y Materias</a:t>
            </a:r>
          </a:p>
        </p:txBody>
      </p:sp>
      <p:pic>
        <p:nvPicPr>
          <p:cNvPr id="7" name="6 Imagen" descr="maec-cooperación-j.comins.-ye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7200800" cy="312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755576" y="1412776"/>
            <a:ext cx="7848872" cy="2952328"/>
          </a:xfrm>
          <a:noFill/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Banco Mundial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Programa de Naciones Unidas para el Desarrollo (PNUD).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Indicadores Internacionales sobre Desarrollo Humano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Índice de Estados Fallidos 2011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Ministerio de </a:t>
            </a:r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Asuntos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 Exteriores y de Cooperación. La AOD española. Estadísticas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Ministerio de Asuntos Exteriores y de Cooperación. Ficha países: Somalia, Sudán y Yemen.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Portal del 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Congreso de los Diputados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United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Nations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Institute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for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Training and </a:t>
            </a:r>
            <a:r>
              <a:rPr lang="es-ES" sz="1600" b="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Research</a:t>
            </a:r>
            <a:r>
              <a:rPr lang="es-ES" sz="16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 (UNITAR).</a:t>
            </a:r>
            <a:endParaRPr lang="es-ES" sz="1600" b="0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s-ES" sz="1600" dirty="0" smtClean="0"/>
          </a:p>
          <a:p>
            <a:pPr algn="just">
              <a:buFont typeface="Wingdings" pitchFamily="2" charset="2"/>
              <a:buChar char="Ø"/>
            </a:pPr>
            <a:endParaRPr lang="es-ES" sz="1600" dirty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9552" y="548680"/>
            <a:ext cx="4176464" cy="64807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5572164" cy="571480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2786050" y="714356"/>
            <a:ext cx="3357586" cy="2643206"/>
            <a:chOff x="2786050" y="714356"/>
            <a:chExt cx="3357586" cy="2643206"/>
          </a:xfrm>
        </p:grpSpPr>
        <p:pic>
          <p:nvPicPr>
            <p:cNvPr id="21" name="20 Imagen" descr="mapa liga arab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050" y="857232"/>
              <a:ext cx="3357586" cy="250033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13 Rectángulo"/>
            <p:cNvSpPr/>
            <p:nvPr/>
          </p:nvSpPr>
          <p:spPr>
            <a:xfrm>
              <a:off x="2857488" y="714356"/>
              <a:ext cx="1571636" cy="21431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572000" y="1928802"/>
              <a:ext cx="1071570" cy="12858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4572000" y="1214422"/>
              <a:ext cx="1357322" cy="6429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" name="23 Flecha a la derecha con bandas"/>
          <p:cNvSpPr/>
          <p:nvPr/>
        </p:nvSpPr>
        <p:spPr>
          <a:xfrm>
            <a:off x="6072198" y="1214422"/>
            <a:ext cx="857256" cy="42862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5" name="24 Flecha a la derecha con bandas"/>
          <p:cNvSpPr/>
          <p:nvPr/>
        </p:nvSpPr>
        <p:spPr>
          <a:xfrm rot="10800000">
            <a:off x="1785918" y="642918"/>
            <a:ext cx="857256" cy="42862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" name="25 Flecha a la derecha con bandas"/>
          <p:cNvSpPr/>
          <p:nvPr/>
        </p:nvSpPr>
        <p:spPr>
          <a:xfrm rot="5400000">
            <a:off x="4786314" y="3571876"/>
            <a:ext cx="857256" cy="42862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929454" y="114298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Yemen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500562" y="421481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Somalia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0" y="57148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Sudán</a:t>
            </a:r>
            <a:endParaRPr lang="es-E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1 Gráfico"/>
          <p:cNvGraphicFramePr/>
          <p:nvPr/>
        </p:nvGraphicFramePr>
        <p:xfrm>
          <a:off x="285720" y="3429000"/>
          <a:ext cx="4572000" cy="2905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6215074" y="235743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PIB </a:t>
            </a:r>
            <a:r>
              <a:rPr lang="es-ES" sz="1600" dirty="0" err="1" smtClean="0">
                <a:solidFill>
                  <a:schemeClr val="bg1"/>
                </a:solidFill>
              </a:rPr>
              <a:t>p.c.</a:t>
            </a:r>
            <a:r>
              <a:rPr lang="es-ES" sz="1600" dirty="0" smtClean="0">
                <a:solidFill>
                  <a:schemeClr val="bg1"/>
                </a:solidFill>
              </a:rPr>
              <a:t> $2.243 (PPA 2005) 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215074" y="200024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Población: 24.799.900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215074" y="271462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Pobreza: </a:t>
            </a:r>
            <a:r>
              <a:rPr lang="es-ES" sz="1600" b="1" dirty="0" smtClean="0">
                <a:solidFill>
                  <a:schemeClr val="bg1"/>
                </a:solidFill>
              </a:rPr>
              <a:t>17,5% &lt;$1,25 </a:t>
            </a:r>
            <a:r>
              <a:rPr lang="es-ES" sz="1600" dirty="0" smtClean="0">
                <a:solidFill>
                  <a:schemeClr val="bg1"/>
                </a:solidFill>
              </a:rPr>
              <a:t>al día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215074" y="307181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Desigualdad: </a:t>
            </a:r>
            <a:r>
              <a:rPr lang="es-ES" sz="1600" b="1" dirty="0" smtClean="0">
                <a:solidFill>
                  <a:schemeClr val="bg1"/>
                </a:solidFill>
              </a:rPr>
              <a:t>37,7 </a:t>
            </a:r>
            <a:r>
              <a:rPr lang="es-ES" sz="1600" b="1" dirty="0" err="1" smtClean="0">
                <a:solidFill>
                  <a:schemeClr val="bg1"/>
                </a:solidFill>
              </a:rPr>
              <a:t>Coef</a:t>
            </a:r>
            <a:r>
              <a:rPr lang="es-ES" sz="1600" b="1" dirty="0" smtClean="0">
                <a:solidFill>
                  <a:schemeClr val="bg1"/>
                </a:solidFill>
              </a:rPr>
              <a:t>. </a:t>
            </a:r>
            <a:r>
              <a:rPr lang="es-ES" sz="1600" b="1" dirty="0" err="1" smtClean="0">
                <a:solidFill>
                  <a:schemeClr val="bg1"/>
                </a:solidFill>
              </a:rPr>
              <a:t>Gini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215074" y="3429000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IDH</a:t>
            </a:r>
            <a:r>
              <a:rPr lang="es-ES" sz="1600" b="1" dirty="0" smtClean="0">
                <a:solidFill>
                  <a:schemeClr val="bg1"/>
                </a:solidFill>
              </a:rPr>
              <a:t>: 0, 462 </a:t>
            </a:r>
            <a:r>
              <a:rPr lang="es-ES" sz="1600" dirty="0" smtClean="0">
                <a:solidFill>
                  <a:schemeClr val="bg1"/>
                </a:solidFill>
              </a:rPr>
              <a:t>(DHB)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215074" y="4714884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PIB </a:t>
            </a:r>
            <a:r>
              <a:rPr lang="es-ES" sz="1600" dirty="0" err="1" smtClean="0">
                <a:solidFill>
                  <a:schemeClr val="bg1"/>
                </a:solidFill>
              </a:rPr>
              <a:t>p.c</a:t>
            </a:r>
            <a:r>
              <a:rPr lang="es-ES" sz="1600" b="1" dirty="0" err="1" smtClean="0">
                <a:solidFill>
                  <a:schemeClr val="bg1"/>
                </a:solidFill>
              </a:rPr>
              <a:t>.</a:t>
            </a:r>
            <a:r>
              <a:rPr lang="es-ES" sz="1600" b="1" dirty="0" smtClean="0">
                <a:solidFill>
                  <a:schemeClr val="bg1"/>
                </a:solidFill>
              </a:rPr>
              <a:t>: $917 </a:t>
            </a:r>
            <a:r>
              <a:rPr lang="es-ES" sz="1600" dirty="0" smtClean="0">
                <a:solidFill>
                  <a:schemeClr val="bg1"/>
                </a:solidFill>
              </a:rPr>
              <a:t>(1990) PRB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215074" y="435769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Población: 9.556.900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215074" y="5072074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Pobreza: n. d. 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6215074" y="5429264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Desigualdad: n. d.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215074" y="5786454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IDH: n. d. ¿DHB?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-285784" y="1500174"/>
            <a:ext cx="2928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PIB </a:t>
            </a:r>
            <a:r>
              <a:rPr lang="es-ES" sz="1600" dirty="0" err="1" smtClean="0">
                <a:solidFill>
                  <a:schemeClr val="bg1"/>
                </a:solidFill>
              </a:rPr>
              <a:t>p.c.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</a:rPr>
              <a:t>$2.007 </a:t>
            </a:r>
            <a:r>
              <a:rPr lang="es-ES" sz="1600" dirty="0" smtClean="0">
                <a:solidFill>
                  <a:schemeClr val="bg1"/>
                </a:solidFill>
              </a:rPr>
              <a:t>(PPA 2005)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85720" y="114298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Población: 44.632.400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285852" y="1857364"/>
            <a:ext cx="135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Pobreza: </a:t>
            </a:r>
            <a:r>
              <a:rPr lang="es-ES" sz="1600" dirty="0" err="1" smtClean="0">
                <a:solidFill>
                  <a:schemeClr val="bg1"/>
                </a:solidFill>
              </a:rPr>
              <a:t>n.d.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000100" y="2214554"/>
            <a:ext cx="164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Desigualdad: </a:t>
            </a:r>
            <a:r>
              <a:rPr lang="es-ES" sz="1600" dirty="0" err="1" smtClean="0">
                <a:solidFill>
                  <a:schemeClr val="bg1"/>
                </a:solidFill>
              </a:rPr>
              <a:t>n.d.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85786" y="2643182"/>
            <a:ext cx="178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</a:rPr>
              <a:t>IDH: </a:t>
            </a:r>
            <a:r>
              <a:rPr lang="es-ES" sz="1600" b="1" dirty="0" smtClean="0">
                <a:solidFill>
                  <a:schemeClr val="bg1"/>
                </a:solidFill>
              </a:rPr>
              <a:t>0, 408 </a:t>
            </a:r>
            <a:r>
              <a:rPr lang="es-ES" sz="1600" dirty="0" smtClean="0">
                <a:solidFill>
                  <a:schemeClr val="bg1"/>
                </a:solidFill>
              </a:rPr>
              <a:t>(DHB)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 rot="19198019">
            <a:off x="3257306" y="1240989"/>
            <a:ext cx="2449396" cy="16190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solidFill>
                  <a:srgbClr val="FF0000"/>
                </a:solidFill>
              </a:rPr>
              <a:t>PMA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53" name="52 Imagen" descr="uam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54" name="53 CuadroTexto"/>
          <p:cNvSpPr txBox="1"/>
          <p:nvPr/>
        </p:nvSpPr>
        <p:spPr>
          <a:xfrm>
            <a:off x="285720" y="314324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2">
                    <a:lumMod val="25000"/>
                  </a:schemeClr>
                </a:solidFill>
              </a:rPr>
              <a:t>Fuentes: </a:t>
            </a:r>
            <a:r>
              <a:rPr lang="es-ES" sz="1200" dirty="0" smtClean="0">
                <a:solidFill>
                  <a:schemeClr val="bg2">
                    <a:lumMod val="25000"/>
                  </a:schemeClr>
                </a:solidFill>
              </a:rPr>
              <a:t>BM/PNUD</a:t>
            </a: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29" grpId="0"/>
      <p:bldP spid="30" grpId="0"/>
      <p:bldGraphic spid="18" grpId="0">
        <p:bldAsOne/>
      </p:bldGraphic>
      <p:bldP spid="27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meaic-cooperación-somalia-c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81128"/>
            <a:ext cx="6120680" cy="1872208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596" y="4000504"/>
            <a:ext cx="2428892" cy="64294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Somalia</a:t>
            </a: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5572164" cy="571480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10" name="2 Gráfico"/>
          <p:cNvGraphicFramePr/>
          <p:nvPr/>
        </p:nvGraphicFramePr>
        <p:xfrm>
          <a:off x="5572132" y="357166"/>
          <a:ext cx="3571868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2 Gráfico"/>
          <p:cNvGraphicFramePr/>
          <p:nvPr/>
        </p:nvGraphicFramePr>
        <p:xfrm>
          <a:off x="0" y="285728"/>
          <a:ext cx="357186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3 Gráfico"/>
          <p:cNvGraphicFramePr/>
          <p:nvPr/>
        </p:nvGraphicFramePr>
        <p:xfrm>
          <a:off x="2571736" y="1142984"/>
          <a:ext cx="5000659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7 Imagen" descr="uam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85720" y="4000504"/>
            <a:ext cx="2000264" cy="714381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Sudán</a:t>
            </a:r>
          </a:p>
        </p:txBody>
      </p:sp>
      <p:pic>
        <p:nvPicPr>
          <p:cNvPr id="17" name="16 Imagen" descr="maec-cooperación-tabla-som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25144"/>
            <a:ext cx="5616624" cy="1689304"/>
          </a:xfrm>
          <a:prstGeom prst="rect">
            <a:avLst/>
          </a:prstGeom>
        </p:spPr>
      </p:pic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44" y="6286520"/>
            <a:ext cx="9001156" cy="571480"/>
          </a:xfrm>
        </p:spPr>
        <p:txBody>
          <a:bodyPr/>
          <a:lstStyle/>
          <a:p>
            <a:pPr algn="l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 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10" name="1 Gráfico"/>
          <p:cNvGraphicFramePr/>
          <p:nvPr/>
        </p:nvGraphicFramePr>
        <p:xfrm>
          <a:off x="5572132" y="285728"/>
          <a:ext cx="357186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3 Gráfico"/>
          <p:cNvGraphicFramePr/>
          <p:nvPr/>
        </p:nvGraphicFramePr>
        <p:xfrm>
          <a:off x="357158" y="500042"/>
          <a:ext cx="292895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1 Gráfico"/>
          <p:cNvGraphicFramePr/>
          <p:nvPr/>
        </p:nvGraphicFramePr>
        <p:xfrm>
          <a:off x="3000364" y="1500174"/>
          <a:ext cx="292895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7 Imagen" descr="uam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pic>
        <p:nvPicPr>
          <p:cNvPr id="9" name="8 Imagen" descr="meaic-cooperación-sudán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1" y="4725144"/>
            <a:ext cx="5616623" cy="1152128"/>
          </a:xfrm>
          <a:prstGeom prst="rect">
            <a:avLst/>
          </a:prstGeom>
        </p:spPr>
      </p:pic>
      <p:pic>
        <p:nvPicPr>
          <p:cNvPr id="11" name="10 Imagen" descr="meaic-cooperación-sudán-c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653136"/>
            <a:ext cx="583264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6" grpId="0">
        <p:bldAsOne/>
      </p:bldGraphic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14282" y="4143380"/>
            <a:ext cx="1714511" cy="714381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Yemen</a:t>
            </a:r>
          </a:p>
        </p:txBody>
      </p:sp>
      <p:pic>
        <p:nvPicPr>
          <p:cNvPr id="17" name="16 Imagen" descr="maec-cooperación-tabla-som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69160"/>
            <a:ext cx="5572164" cy="1440160"/>
          </a:xfrm>
          <a:prstGeom prst="rect">
            <a:avLst/>
          </a:prstGeom>
        </p:spPr>
      </p:pic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5572164" cy="571480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8" name="3 Gráfico"/>
          <p:cNvGraphicFramePr/>
          <p:nvPr/>
        </p:nvGraphicFramePr>
        <p:xfrm>
          <a:off x="5357818" y="642918"/>
          <a:ext cx="353853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4 Gráfico"/>
          <p:cNvGraphicFramePr/>
          <p:nvPr/>
        </p:nvGraphicFramePr>
        <p:xfrm>
          <a:off x="285720" y="500042"/>
          <a:ext cx="364333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4 Gráfico"/>
          <p:cNvGraphicFramePr/>
          <p:nvPr/>
        </p:nvGraphicFramePr>
        <p:xfrm>
          <a:off x="2857488" y="928670"/>
          <a:ext cx="47863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8 Imagen" descr="uam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pic>
        <p:nvPicPr>
          <p:cNvPr id="10" name="9 Imagen" descr="meaic-cooperación-yemen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869160"/>
            <a:ext cx="5616623" cy="1008112"/>
          </a:xfrm>
          <a:prstGeom prst="rect">
            <a:avLst/>
          </a:prstGeom>
        </p:spPr>
      </p:pic>
      <p:pic>
        <p:nvPicPr>
          <p:cNvPr id="11" name="10 Imagen" descr="meaic-cooperación-yemen-c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797152"/>
            <a:ext cx="583264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meaic-cooperación-total-tabl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229200"/>
            <a:ext cx="5156101" cy="864096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000496" y="4643446"/>
            <a:ext cx="4857784" cy="571505"/>
          </a:xfrm>
        </p:spPr>
        <p:txBody>
          <a:bodyPr>
            <a:noAutofit/>
          </a:bodyPr>
          <a:lstStyle/>
          <a:p>
            <a:pPr algn="r"/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Somalia - Sudán - Yemen</a:t>
            </a: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6" name="4 Gráfico"/>
          <p:cNvGraphicFramePr/>
          <p:nvPr/>
        </p:nvGraphicFramePr>
        <p:xfrm>
          <a:off x="5572132" y="357166"/>
          <a:ext cx="3357554" cy="501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6 Imagen" descr="somalia-sudán-yemen-bue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5229200"/>
            <a:ext cx="5143536" cy="864096"/>
          </a:xfrm>
          <a:prstGeom prst="rect">
            <a:avLst/>
          </a:prstGeom>
        </p:spPr>
      </p:pic>
      <p:graphicFrame>
        <p:nvGraphicFramePr>
          <p:cNvPr id="9" name="5 Gráfico"/>
          <p:cNvGraphicFramePr/>
          <p:nvPr/>
        </p:nvGraphicFramePr>
        <p:xfrm>
          <a:off x="0" y="642918"/>
          <a:ext cx="535781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15 Gráfico"/>
          <p:cNvGraphicFramePr/>
          <p:nvPr/>
        </p:nvGraphicFramePr>
        <p:xfrm>
          <a:off x="3357554" y="2643182"/>
          <a:ext cx="414340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6 Gráfico"/>
          <p:cNvGraphicFramePr/>
          <p:nvPr/>
        </p:nvGraphicFramePr>
        <p:xfrm>
          <a:off x="0" y="3357562"/>
          <a:ext cx="371477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pic>
        <p:nvPicPr>
          <p:cNvPr id="14" name="13 Imagen" descr="meaic-cooperación-total-c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7904" y="5157192"/>
            <a:ext cx="525105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graphicFrame>
        <p:nvGraphicFramePr>
          <p:cNvPr id="8" name="1 Gráfico"/>
          <p:cNvGraphicFramePr/>
          <p:nvPr/>
        </p:nvGraphicFramePr>
        <p:xfrm>
          <a:off x="2987824" y="1556792"/>
          <a:ext cx="25202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3 Gráfico"/>
          <p:cNvGraphicFramePr/>
          <p:nvPr/>
        </p:nvGraphicFramePr>
        <p:xfrm>
          <a:off x="179512" y="1484784"/>
          <a:ext cx="25922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404664"/>
            <a:ext cx="2428892" cy="64294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Somalia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203848" y="548680"/>
            <a:ext cx="2232248" cy="864096"/>
          </a:xfrm>
        </p:spPr>
        <p:txBody>
          <a:bodyPr>
            <a:noAutofit/>
          </a:bodyPr>
          <a:lstStyle/>
          <a:p>
            <a:pPr algn="ct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Actos de Piratería en África Oriental y el Mar Arábigo</a:t>
            </a:r>
          </a:p>
        </p:txBody>
      </p:sp>
      <p:graphicFrame>
        <p:nvGraphicFramePr>
          <p:cNvPr id="15" name="1 Gráfico"/>
          <p:cNvGraphicFramePr/>
          <p:nvPr/>
        </p:nvGraphicFramePr>
        <p:xfrm>
          <a:off x="5868144" y="1556792"/>
          <a:ext cx="277140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56176" y="548680"/>
            <a:ext cx="2232248" cy="864096"/>
          </a:xfrm>
        </p:spPr>
        <p:txBody>
          <a:bodyPr>
            <a:noAutofit/>
          </a:bodyPr>
          <a:lstStyle/>
          <a:p>
            <a:pPr algn="ct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Iniciativas Parlamentarias relacionadas con la Seguridad y la Defensa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8" grpId="2">
        <p:bldAsOne/>
      </p:bldGraphic>
      <p:bldGraphic spid="9" grpId="0">
        <p:bldAsOne/>
      </p:bldGraphic>
      <p:bldP spid="14" grpId="0" build="p"/>
      <p:bldGraphic spid="15" grpId="0">
        <p:bldAsOne/>
      </p:bldGraphic>
      <p:bldGraphic spid="15" grpId="1">
        <p:bldAsOne/>
      </p:bldGraphic>
      <p:bldGraphic spid="15" grpId="2">
        <p:bldAsOne/>
      </p:bldGraphic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11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404664"/>
            <a:ext cx="2428892" cy="64294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Sudán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55976" y="4581128"/>
            <a:ext cx="4464496" cy="15121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2006: </a:t>
            </a: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Consejo de Ministros aprueba la creación  de una misión diplomática permanente en Sudán.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de 2007:</a:t>
            </a: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Visita de los secretarios de Estado de AA.EE. y de Cooperación Internacional a Jartum.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de 2007: </a:t>
            </a: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Entrevista del ministro de AA.EE. con su homólogo sudanés en Madrid.  Preocupación por la situación humanitaria en </a:t>
            </a:r>
            <a:r>
              <a:rPr lang="es-ES" sz="1200" b="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Darfur</a:t>
            </a:r>
            <a:r>
              <a:rPr lang="es-ES" sz="12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3960440" cy="576064"/>
          </a:xfrm>
        </p:spPr>
        <p:txBody>
          <a:bodyPr>
            <a:noAutofit/>
          </a:bodyPr>
          <a:lstStyle/>
          <a:p>
            <a:pPr algn="ctr"/>
            <a:r>
              <a:rPr lang="es-ES" sz="16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Iniciativas Parlamentarias Clasificadas por Materias</a:t>
            </a:r>
          </a:p>
        </p:txBody>
      </p:sp>
      <p:graphicFrame>
        <p:nvGraphicFramePr>
          <p:cNvPr id="13" name="1 Gráfico"/>
          <p:cNvGraphicFramePr/>
          <p:nvPr/>
        </p:nvGraphicFramePr>
        <p:xfrm>
          <a:off x="539552" y="1268760"/>
          <a:ext cx="32403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3 Gráfico"/>
          <p:cNvGraphicFramePr/>
          <p:nvPr/>
        </p:nvGraphicFramePr>
        <p:xfrm>
          <a:off x="4139952" y="1196752"/>
          <a:ext cx="46805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Graphic spid="13" grpId="0">
        <p:bldAsOne/>
      </p:bldGraphic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894A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29372"/>
            <a:ext cx="5572164" cy="428628"/>
          </a:xfrm>
        </p:spPr>
        <p:txBody>
          <a:bodyPr/>
          <a:lstStyle/>
          <a:p>
            <a:pPr algn="r"/>
            <a:r>
              <a:rPr lang="es-ES" b="1" cap="small" dirty="0" smtClean="0">
                <a:solidFill>
                  <a:schemeClr val="bg1"/>
                </a:solidFill>
              </a:rPr>
              <a:t>Relaciones Culturales y de Cooperación entre España y el Mundo Árabe y Musulmán</a:t>
            </a:r>
            <a:endParaRPr lang="es-ES" b="1" cap="small" dirty="0">
              <a:solidFill>
                <a:schemeClr val="bg1"/>
              </a:solidFill>
            </a:endParaRPr>
          </a:p>
        </p:txBody>
      </p:sp>
      <p:pic>
        <p:nvPicPr>
          <p:cNvPr id="12" name="11 Imagen" descr="uam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8" y="6286520"/>
            <a:ext cx="1423987" cy="442893"/>
          </a:xfrm>
          <a:prstGeom prst="rect">
            <a:avLst/>
          </a:prstGeom>
        </p:spPr>
      </p:pic>
      <p:sp>
        <p:nvSpPr>
          <p:cNvPr id="11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7544" y="404664"/>
            <a:ext cx="2428892" cy="642943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51920" y="1628800"/>
            <a:ext cx="4752528" cy="36724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de 1968-Septiembre de 1969: </a:t>
            </a: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Establecimiento de relaciones diplomáticas entre España y la República Democrática Popular de Yemen, y la República Árabe de Yemen. </a:t>
            </a:r>
          </a:p>
          <a:p>
            <a:pPr algn="just">
              <a:buFont typeface="Wingdings" pitchFamily="2" charset="2"/>
              <a:buChar char="Ø"/>
            </a:pPr>
            <a:endParaRPr lang="es-ES" sz="1400" b="0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de 2006:</a:t>
            </a: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Inauguración de la Embajada de España en Saná. </a:t>
            </a:r>
          </a:p>
          <a:p>
            <a:pPr algn="just">
              <a:buFont typeface="Wingdings" pitchFamily="2" charset="2"/>
              <a:buChar char="Ø"/>
            </a:pPr>
            <a:endParaRPr lang="es-ES" sz="1400" b="0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1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Julio de 2007: </a:t>
            </a:r>
            <a:r>
              <a:rPr lang="es-ES" sz="1400" b="0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Atentado suicida con coche bomba contra un convoy de turistas causa la muerte de siete españoles y deja heridos a otros seis cerca de </a:t>
            </a:r>
            <a:r>
              <a:rPr lang="es-ES" sz="1400" b="0" u="sng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Mareb</a:t>
            </a:r>
            <a:r>
              <a:rPr lang="es-ES" sz="1400" b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s-ES" sz="1400" b="0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de 2012: </a:t>
            </a:r>
            <a:r>
              <a:rPr lang="es-ES" sz="1400" b="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Ministerio de AA.EE. y de Cooperación anuncia el cierre definitivo de la Embajada de España en Saná y su integración en el Servicio Europeo de Acción Exterior.</a:t>
            </a:r>
          </a:p>
        </p:txBody>
      </p:sp>
      <p:graphicFrame>
        <p:nvGraphicFramePr>
          <p:cNvPr id="9" name="3 Gráfico"/>
          <p:cNvGraphicFramePr/>
          <p:nvPr/>
        </p:nvGraphicFramePr>
        <p:xfrm>
          <a:off x="251520" y="1196752"/>
          <a:ext cx="32150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772</Words>
  <Application>Microsoft Office PowerPoint</Application>
  <PresentationFormat>Presentación en pantalla (4:3)</PresentationFormat>
  <Paragraphs>103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Assad</dc:creator>
  <cp:lastModifiedBy>Assad</cp:lastModifiedBy>
  <cp:revision>240</cp:revision>
  <dcterms:created xsi:type="dcterms:W3CDTF">2012-02-07T19:00:55Z</dcterms:created>
  <dcterms:modified xsi:type="dcterms:W3CDTF">2013-06-08T08:04:02Z</dcterms:modified>
</cp:coreProperties>
</file>